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5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4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B2A56-BC19-E94B-9779-270A5B150B07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33F6E-962D-FC44-8930-DA81735FE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2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(05/02/15 15:37) -----</a:t>
            </a:r>
          </a:p>
          <a:p>
            <a:r>
              <a:rPr lang="en-US" dirty="0"/>
              <a:t>1.5 or 3T</a:t>
            </a:r>
          </a:p>
          <a:p>
            <a:r>
              <a:rPr lang="en-US" dirty="0"/>
              <a:t>Safety of both</a:t>
            </a:r>
          </a:p>
          <a:p>
            <a:r>
              <a:rPr lang="en-US" dirty="0"/>
              <a:t>Go talk to David re safety</a:t>
            </a:r>
          </a:p>
          <a:p>
            <a:r>
              <a:rPr lang="en-US" dirty="0"/>
              <a:t>CI - Anna David</a:t>
            </a:r>
          </a:p>
          <a:p>
            <a:r>
              <a:rPr lang="en-US" dirty="0"/>
              <a:t>Consent - Me, Anna, Giles, research MW, </a:t>
            </a:r>
            <a:r>
              <a:rPr lang="en-US" dirty="0" err="1"/>
              <a:t>Ruwan</a:t>
            </a:r>
            <a:r>
              <a:rPr lang="en-US" dirty="0"/>
              <a:t>, George, FMU staff with GCP</a:t>
            </a:r>
          </a:p>
          <a:p>
            <a:r>
              <a:rPr lang="en-US" dirty="0"/>
              <a:t>Sample size 700 OK. Fair representation rare disease, machine learning </a:t>
            </a:r>
            <a:r>
              <a:rPr lang="en-US" dirty="0" err="1"/>
              <a:t>purposis</a:t>
            </a:r>
            <a:r>
              <a:rPr lang="en-US" dirty="0"/>
              <a:t> (2-3/</a:t>
            </a:r>
            <a:r>
              <a:rPr lang="en-US" dirty="0" err="1"/>
              <a:t>wk</a:t>
            </a:r>
            <a:r>
              <a:rPr lang="en-US" dirty="0"/>
              <a:t>, 60 acceptance, </a:t>
            </a:r>
            <a:r>
              <a:rPr lang="en-US" dirty="0" err="1"/>
              <a:t>approx</a:t>
            </a:r>
            <a:r>
              <a:rPr lang="en-US" dirty="0"/>
              <a:t> 700 over 7 years)</a:t>
            </a:r>
          </a:p>
          <a:p>
            <a:r>
              <a:rPr lang="en-US" dirty="0"/>
              <a:t>Can keep extra sequences vague </a:t>
            </a:r>
            <a:r>
              <a:rPr lang="en-US" dirty="0" err="1"/>
              <a:t>eg</a:t>
            </a:r>
            <a:r>
              <a:rPr lang="en-US" dirty="0"/>
              <a:t> protocols (DW, TOF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Technical</a:t>
            </a:r>
          </a:p>
          <a:p>
            <a:endParaRPr lang="en-US" dirty="0"/>
          </a:p>
          <a:p>
            <a:r>
              <a:rPr lang="en-US" dirty="0"/>
              <a:t>----- Meeting Notes (05/02/15 15:43) -----</a:t>
            </a:r>
          </a:p>
          <a:p>
            <a:r>
              <a:rPr lang="en-US" dirty="0"/>
              <a:t>Technical information - technical</a:t>
            </a:r>
          </a:p>
          <a:p>
            <a:r>
              <a:rPr lang="en-US" dirty="0"/>
              <a:t>Talk to Tom re ethics for Leuven (Gift-cloud)</a:t>
            </a:r>
          </a:p>
          <a:p>
            <a:r>
              <a:rPr lang="en-US" dirty="0"/>
              <a:t>Clinical protocol</a:t>
            </a:r>
          </a:p>
          <a:p>
            <a:r>
              <a:rPr lang="en-US" dirty="0"/>
              <a:t>Research part will be extra scanning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33F6E-962D-FC44-8930-DA81735FE9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82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(05/02/15 15:56) -----</a:t>
            </a:r>
          </a:p>
          <a:p>
            <a:r>
              <a:rPr lang="en-US" dirty="0"/>
              <a:t>Change in optical properties during </a:t>
            </a:r>
            <a:r>
              <a:rPr lang="en-US" dirty="0" err="1"/>
              <a:t>fetoscopy</a:t>
            </a:r>
            <a:r>
              <a:rPr lang="en-US" dirty="0"/>
              <a:t> - samples at different times</a:t>
            </a:r>
          </a:p>
          <a:p>
            <a:r>
              <a:rPr lang="en-US" dirty="0"/>
              <a:t>Can you improve </a:t>
            </a:r>
            <a:r>
              <a:rPr lang="en-US" dirty="0" err="1"/>
              <a:t>visualisation</a:t>
            </a:r>
            <a:r>
              <a:rPr lang="en-US" dirty="0"/>
              <a:t> - design of new scopes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33F6E-962D-FC44-8930-DA81735FE9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39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(05/02/15 15:56) -----</a:t>
            </a:r>
          </a:p>
          <a:p>
            <a:r>
              <a:rPr lang="en-US" dirty="0"/>
              <a:t>?relation to </a:t>
            </a:r>
            <a:r>
              <a:rPr lang="en-US" dirty="0" err="1"/>
              <a:t>photoacoustics</a:t>
            </a:r>
            <a:endParaRPr lang="en-US" dirty="0"/>
          </a:p>
          <a:p>
            <a:r>
              <a:rPr lang="en-US" dirty="0"/>
              <a:t>?improve imaging if bleeding - how much bleeding makes it impossible to see? look at acoustic properties, can we </a:t>
            </a:r>
            <a:r>
              <a:rPr lang="en-US" dirty="0" err="1"/>
              <a:t>imporve</a:t>
            </a:r>
            <a:r>
              <a:rPr lang="en-US" dirty="0"/>
              <a:t> imaging with bleeding</a:t>
            </a:r>
          </a:p>
          <a:p>
            <a:r>
              <a:rPr lang="en-US" dirty="0"/>
              <a:t>?change in properties when mixed with flush fluid</a:t>
            </a:r>
          </a:p>
          <a:p>
            <a:endParaRPr lang="en-US" dirty="0"/>
          </a:p>
          <a:p>
            <a:r>
              <a:rPr lang="en-US" dirty="0"/>
              <a:t>What changes in the amniotic fluid after laser??? ?Implications for fetus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33F6E-962D-FC44-8930-DA81735FE9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41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----- Meeting Notes (05/02/15 16:10) -----</a:t>
            </a:r>
          </a:p>
          <a:p>
            <a:r>
              <a:rPr lang="en-US" dirty="0" err="1"/>
              <a:t>Sjoerd</a:t>
            </a:r>
            <a:r>
              <a:rPr lang="en-US" dirty="0"/>
              <a:t> </a:t>
            </a:r>
            <a:r>
              <a:rPr lang="en-US" dirty="0" err="1"/>
              <a:t>Vos</a:t>
            </a:r>
            <a:r>
              <a:rPr lang="en-US" dirty="0"/>
              <a:t> - MR </a:t>
            </a:r>
            <a:r>
              <a:rPr lang="en-US" dirty="0" err="1"/>
              <a:t>physasist</a:t>
            </a:r>
            <a:r>
              <a:rPr lang="en-US" dirty="0"/>
              <a:t>, diffusion imaging expert</a:t>
            </a:r>
          </a:p>
          <a:p>
            <a:r>
              <a:rPr lang="en-US" dirty="0"/>
              <a:t>(opposite lab)</a:t>
            </a:r>
          </a:p>
          <a:p>
            <a:r>
              <a:rPr lang="en-US" dirty="0"/>
              <a:t>Speak to him re possibility of TOP</a:t>
            </a:r>
          </a:p>
          <a:p>
            <a:endParaRPr lang="en-US" dirty="0"/>
          </a:p>
          <a:p>
            <a:r>
              <a:rPr lang="en-US" dirty="0"/>
              <a:t>Lit </a:t>
            </a:r>
            <a:r>
              <a:rPr lang="en-US" dirty="0" err="1"/>
              <a:t>rv</a:t>
            </a:r>
            <a:r>
              <a:rPr lang="en-US" dirty="0"/>
              <a:t> for vascular imaging in fetus</a:t>
            </a:r>
          </a:p>
          <a:p>
            <a:r>
              <a:rPr lang="en-US" dirty="0"/>
              <a:t>What useful for....</a:t>
            </a:r>
          </a:p>
          <a:p>
            <a:r>
              <a:rPr lang="en-US" dirty="0" err="1"/>
              <a:t>Plac</a:t>
            </a:r>
            <a:r>
              <a:rPr lang="en-US" dirty="0"/>
              <a:t> - </a:t>
            </a:r>
            <a:r>
              <a:rPr lang="en-US" dirty="0" err="1"/>
              <a:t>acreta</a:t>
            </a:r>
            <a:r>
              <a:rPr lang="en-US" dirty="0"/>
              <a:t>, IUGR, abruption, TTTS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Development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ent</a:t>
            </a:r>
            <a:endParaRPr lang="en-US" dirty="0"/>
          </a:p>
          <a:p>
            <a:r>
              <a:rPr lang="en-US" dirty="0"/>
              <a:t>etc...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33F6E-962D-FC44-8930-DA81735FE9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8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GB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GB" smtClean="0"/>
              <a:t>Click to edit Master text styles</a:t>
            </a:r>
          </a:p>
          <a:p>
            <a:pPr lvl="1" eaLnBrk="1" latinLnBrk="0" hangingPunct="1"/>
            <a:r>
              <a:rPr lang="en-GB" smtClean="0"/>
              <a:t>Second level</a:t>
            </a:r>
          </a:p>
          <a:p>
            <a:pPr lvl="2" eaLnBrk="1" latinLnBrk="0" hangingPunct="1"/>
            <a:r>
              <a:rPr lang="en-GB" smtClean="0"/>
              <a:t>Third level</a:t>
            </a:r>
          </a:p>
          <a:p>
            <a:pPr lvl="3" eaLnBrk="1" latinLnBrk="0" hangingPunct="1"/>
            <a:r>
              <a:rPr lang="en-GB" smtClean="0"/>
              <a:t>Fourth level</a:t>
            </a:r>
          </a:p>
          <a:p>
            <a:pPr lvl="4" eaLnBrk="1" latinLnBrk="0" hangingPunct="1"/>
            <a:r>
              <a:rPr lang="en-GB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GB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GB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45832D4-0505-C147-B896-F25C68A778DE}" type="datetimeFigureOut">
              <a:rPr lang="en-US" smtClean="0"/>
              <a:t>27/05/15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53FE392-2625-DD4F-8F3A-1E484B932AF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GB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GB" smtClean="0"/>
              <a:t>Click to edit Master text styles</a:t>
            </a:r>
          </a:p>
          <a:p>
            <a:pPr lvl="1" eaLnBrk="1" latinLnBrk="0" hangingPunct="1"/>
            <a:r>
              <a:rPr kumimoji="0" lang="en-GB" smtClean="0"/>
              <a:t>Second level</a:t>
            </a:r>
          </a:p>
          <a:p>
            <a:pPr lvl="2" eaLnBrk="1" latinLnBrk="0" hangingPunct="1"/>
            <a:r>
              <a:rPr kumimoji="0" lang="en-GB" smtClean="0"/>
              <a:t>Third level</a:t>
            </a:r>
          </a:p>
          <a:p>
            <a:pPr lvl="3" eaLnBrk="1" latinLnBrk="0" hangingPunct="1"/>
            <a:r>
              <a:rPr kumimoji="0" lang="en-GB" smtClean="0"/>
              <a:t>Fourth level</a:t>
            </a:r>
          </a:p>
          <a:p>
            <a:pPr lvl="4" eaLnBrk="1" latinLnBrk="0" hangingPunct="1"/>
            <a:r>
              <a:rPr kumimoji="0" lang="en-GB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Anna David, </a:t>
            </a:r>
            <a:r>
              <a:rPr lang="en-US" dirty="0" err="1" smtClean="0"/>
              <a:t>Sebastien</a:t>
            </a:r>
            <a:r>
              <a:rPr lang="en-US" dirty="0" smtClean="0"/>
              <a:t> </a:t>
            </a:r>
            <a:r>
              <a:rPr lang="en-US" dirty="0" err="1" smtClean="0"/>
              <a:t>ourselin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tom </a:t>
            </a:r>
            <a:r>
              <a:rPr lang="en-US" dirty="0" err="1" smtClean="0"/>
              <a:t>vercauteren</a:t>
            </a:r>
            <a:r>
              <a:rPr lang="en-US" dirty="0" smtClean="0"/>
              <a:t>, Rosalind </a:t>
            </a:r>
            <a:r>
              <a:rPr lang="en-US" dirty="0"/>
              <a:t>Pratt,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Roz PhD Meeting 5</a:t>
            </a:r>
            <a:r>
              <a:rPr lang="en-US" baseline="30000" dirty="0" smtClean="0"/>
              <a:t>th</a:t>
            </a:r>
            <a:r>
              <a:rPr lang="en-US" dirty="0" smtClean="0"/>
              <a:t> Feb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57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Should we include 3T?</a:t>
            </a:r>
          </a:p>
          <a:p>
            <a:r>
              <a:rPr lang="en-US" dirty="0" smtClean="0"/>
              <a:t>?Chief investigator for ethics – Anna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Seb</a:t>
            </a:r>
            <a:endParaRPr lang="en-US" dirty="0" smtClean="0"/>
          </a:p>
          <a:p>
            <a:r>
              <a:rPr lang="en-US" dirty="0" smtClean="0"/>
              <a:t>Sample size</a:t>
            </a:r>
          </a:p>
          <a:p>
            <a:r>
              <a:rPr lang="en-US" dirty="0" smtClean="0"/>
              <a:t>Additional imaging sequences – how much do I need to say? Do we want </a:t>
            </a:r>
            <a:r>
              <a:rPr lang="en-GB" dirty="0" smtClean="0"/>
              <a:t>diffusion </a:t>
            </a:r>
            <a:r>
              <a:rPr lang="en-GB" dirty="0"/>
              <a:t>weighted imaging, proton spectroscopy</a:t>
            </a:r>
            <a:r>
              <a:rPr lang="en-GB" dirty="0" smtClean="0"/>
              <a:t>, </a:t>
            </a:r>
            <a:r>
              <a:rPr lang="en-GB" dirty="0"/>
              <a:t>time of flight </a:t>
            </a:r>
            <a:r>
              <a:rPr lang="en-GB" dirty="0" smtClean="0"/>
              <a:t>scanning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How technical do I need to be? (</a:t>
            </a:r>
            <a:r>
              <a:rPr lang="en-GB" dirty="0"/>
              <a:t>novel image computing </a:t>
            </a:r>
            <a:r>
              <a:rPr lang="en-GB" dirty="0" smtClean="0"/>
              <a:t>techniques, surgical planning software and Gift-Cloud)</a:t>
            </a:r>
          </a:p>
          <a:p>
            <a:r>
              <a:rPr lang="en-GB" dirty="0" smtClean="0"/>
              <a:t>Other comments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7598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454" y="404647"/>
            <a:ext cx="8980546" cy="758952"/>
          </a:xfrm>
        </p:spPr>
        <p:txBody>
          <a:bodyPr>
            <a:noAutofit/>
          </a:bodyPr>
          <a:lstStyle/>
          <a:p>
            <a:r>
              <a:rPr lang="en-US" sz="2000" dirty="0"/>
              <a:t>Optical Properties of Human Amniotic Fluid: Implications for </a:t>
            </a:r>
            <a:r>
              <a:rPr lang="en-US" sz="2000" dirty="0" err="1"/>
              <a:t>Videofetoscopic</a:t>
            </a:r>
            <a:r>
              <a:rPr lang="en-US" sz="2000" dirty="0"/>
              <a:t> Surgery Shaun A. </a:t>
            </a:r>
            <a:r>
              <a:rPr lang="en-US" sz="2000" dirty="0" err="1"/>
              <a:t>Steigmana</a:t>
            </a:r>
            <a:r>
              <a:rPr lang="en-US" sz="2000" dirty="0"/>
              <a:t> Shaun M. </a:t>
            </a:r>
            <a:r>
              <a:rPr lang="en-US" sz="2000" dirty="0" err="1"/>
              <a:t>Kunisakia</a:t>
            </a:r>
            <a:r>
              <a:rPr lang="en-US" sz="2000" dirty="0"/>
              <a:t> Louise Wilkins-</a:t>
            </a:r>
            <a:r>
              <a:rPr lang="en-US" sz="2000" dirty="0" err="1"/>
              <a:t>Haugb</a:t>
            </a:r>
            <a:r>
              <a:rPr lang="en-US" sz="2000" dirty="0"/>
              <a:t> Tamara C. </a:t>
            </a:r>
            <a:r>
              <a:rPr lang="en-US" sz="2000" dirty="0" err="1"/>
              <a:t>Takoudesc</a:t>
            </a:r>
            <a:r>
              <a:rPr lang="en-US" sz="2000" dirty="0"/>
              <a:t> Dario O. </a:t>
            </a:r>
            <a:r>
              <a:rPr lang="en-US" sz="2000" dirty="0" err="1"/>
              <a:t>Fauzaa</a:t>
            </a:r>
            <a:r>
              <a:rPr lang="en-US" sz="2000" dirty="0"/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6453" y="1442202"/>
            <a:ext cx="4216026" cy="34013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959" y="3413005"/>
            <a:ext cx="4150810" cy="29318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456" y="1422296"/>
            <a:ext cx="42623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21 samples, 19-36/40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% </a:t>
            </a:r>
            <a:r>
              <a:rPr lang="en-US" dirty="0"/>
              <a:t>of light transmission through the fluid using an integrated spectrometer covering wavelengths of 400–950 </a:t>
            </a:r>
            <a:r>
              <a:rPr lang="en-US" dirty="0" smtClean="0"/>
              <a:t>nm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Peak optical </a:t>
            </a:r>
            <a:r>
              <a:rPr lang="en-US" dirty="0" smtClean="0"/>
              <a:t>refraction </a:t>
            </a:r>
            <a:r>
              <a:rPr lang="en-US" dirty="0"/>
              <a:t>848.1 8 </a:t>
            </a:r>
            <a:r>
              <a:rPr lang="en-US" dirty="0" smtClean="0"/>
              <a:t>+/- 52.3 </a:t>
            </a:r>
            <a:r>
              <a:rPr lang="en-US" dirty="0"/>
              <a:t>nm 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56452" y="5124539"/>
            <a:ext cx="44208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S</a:t>
            </a:r>
            <a:r>
              <a:rPr lang="en-US" dirty="0" smtClean="0"/>
              <a:t>tatistically </a:t>
            </a:r>
            <a:r>
              <a:rPr lang="en-US" dirty="0"/>
              <a:t>significant inverse relationship existed between </a:t>
            </a:r>
            <a:r>
              <a:rPr lang="en-US" dirty="0" smtClean="0"/>
              <a:t>gestational </a:t>
            </a:r>
            <a:r>
              <a:rPr lang="en-US" dirty="0"/>
              <a:t>age and overall light transmission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2821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Optical properties amniotic fluid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Wavelengths </a:t>
            </a:r>
            <a:r>
              <a:rPr lang="en-US" dirty="0"/>
              <a:t>in the near-infrared spectrum, or at least at the highest limits of the visible </a:t>
            </a:r>
            <a:r>
              <a:rPr lang="en-US" dirty="0" smtClean="0"/>
              <a:t>would </a:t>
            </a:r>
            <a:r>
              <a:rPr lang="en-US" dirty="0"/>
              <a:t>be the ideal </a:t>
            </a:r>
            <a:r>
              <a:rPr lang="en-US" dirty="0" smtClean="0"/>
              <a:t>choices </a:t>
            </a:r>
            <a:r>
              <a:rPr lang="en-US" dirty="0"/>
              <a:t>for light transmission within the pregnant human uterus, regardless of gestational age 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umulative reflection might </a:t>
            </a:r>
            <a:r>
              <a:rPr lang="en-US" dirty="0"/>
              <a:t>increase over larger focal distances </a:t>
            </a:r>
            <a:endParaRPr lang="en-US" dirty="0" smtClean="0"/>
          </a:p>
          <a:p>
            <a:r>
              <a:rPr lang="en-US" dirty="0" smtClean="0"/>
              <a:t>How can this impact clinical practice</a:t>
            </a:r>
          </a:p>
          <a:p>
            <a:pPr lvl="1"/>
            <a:r>
              <a:rPr lang="en-US" dirty="0" smtClean="0"/>
              <a:t>Design of new scope</a:t>
            </a:r>
          </a:p>
          <a:p>
            <a:pPr lvl="1"/>
            <a:r>
              <a:rPr lang="en-US" dirty="0" smtClean="0"/>
              <a:t>Diagnostic/clinical application</a:t>
            </a:r>
          </a:p>
          <a:p>
            <a:r>
              <a:rPr lang="en-US" dirty="0" smtClean="0"/>
              <a:t>DW </a:t>
            </a:r>
            <a:r>
              <a:rPr lang="en-US" dirty="0" err="1" smtClean="0"/>
              <a:t>Ruwan</a:t>
            </a:r>
            <a:r>
              <a:rPr lang="en-US" dirty="0" smtClean="0"/>
              <a:t> Friday</a:t>
            </a:r>
          </a:p>
          <a:p>
            <a:r>
              <a:rPr lang="en-US" dirty="0" smtClean="0"/>
              <a:t>We have sheep amniotic fluid and a new spectrometer in Mallet Place…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94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1854"/>
            <a:ext cx="8534400" cy="75895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Infrared </a:t>
            </a:r>
            <a:r>
              <a:rPr lang="en-US" sz="2800" dirty="0" err="1" smtClean="0"/>
              <a:t>fetoscopy</a:t>
            </a:r>
            <a:r>
              <a:rPr lang="en-US" sz="2800" dirty="0" smtClean="0"/>
              <a:t> in Sheep (F Luks, J </a:t>
            </a:r>
            <a:r>
              <a:rPr lang="en-US" sz="2800" dirty="0" err="1" smtClean="0"/>
              <a:t>Deprest</a:t>
            </a:r>
            <a:r>
              <a:rPr lang="en-US" sz="2800" dirty="0" smtClean="0"/>
              <a:t> 1994)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859201" y="1521556"/>
            <a:ext cx="309305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 smtClean="0"/>
              <a:t>Research done due to concerns re visible light damaging developing eye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Light WL &gt;780nm, 93% 1100nm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S</a:t>
            </a:r>
            <a:r>
              <a:rPr lang="en-US" sz="2000" dirty="0" smtClean="0"/>
              <a:t>tandard endoscopic CCD camera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Excellent visualization with good resolution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 smtClean="0"/>
              <a:t>Loss of </a:t>
            </a:r>
            <a:r>
              <a:rPr lang="en-US" sz="2000" dirty="0" err="1" smtClean="0"/>
              <a:t>colour</a:t>
            </a:r>
            <a:r>
              <a:rPr lang="en-US" sz="2000" dirty="0" smtClean="0"/>
              <a:t> and therefore loss of small blood vessels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3507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19" y="0"/>
            <a:ext cx="8798664" cy="114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Reflectance spectrometry for real-time hemoglobin determination of placental vessels during endoscopic laser surgery for twin-to-twin transfusion syndrome, F. Luks et al 2009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74958" y="1453438"/>
            <a:ext cx="4543359" cy="5000077"/>
          </a:xfrm>
        </p:spPr>
        <p:txBody>
          <a:bodyPr>
            <a:noAutofit/>
          </a:bodyPr>
          <a:lstStyle/>
          <a:p>
            <a:r>
              <a:rPr lang="en-US" sz="2200" dirty="0"/>
              <a:t>S</a:t>
            </a:r>
            <a:r>
              <a:rPr lang="en-US" sz="2200" dirty="0" smtClean="0"/>
              <a:t>pectral </a:t>
            </a:r>
            <a:r>
              <a:rPr lang="en-US" sz="2200" dirty="0"/>
              <a:t>analysis of the reflected light through the endoscope </a:t>
            </a:r>
            <a:endParaRPr lang="en-US" sz="2200" dirty="0" smtClean="0"/>
          </a:p>
          <a:p>
            <a:r>
              <a:rPr lang="en-US" sz="2200" dirty="0"/>
              <a:t>R</a:t>
            </a:r>
            <a:r>
              <a:rPr lang="en-US" sz="2200" dirty="0" smtClean="0"/>
              <a:t>eflection captured </a:t>
            </a:r>
            <a:r>
              <a:rPr lang="en-US" sz="2200" dirty="0"/>
              <a:t>through a 630-μm–diameter optic fiber coupled to a fixed </a:t>
            </a:r>
            <a:r>
              <a:rPr lang="en-US" sz="2200" dirty="0" smtClean="0"/>
              <a:t>grating spectrometer</a:t>
            </a:r>
          </a:p>
          <a:p>
            <a:r>
              <a:rPr lang="en-US" sz="2200" dirty="0" smtClean="0"/>
              <a:t>It </a:t>
            </a:r>
            <a:r>
              <a:rPr lang="en-US" sz="2200" dirty="0"/>
              <a:t>is possible to differentiate donor from recipient placental </a:t>
            </a:r>
            <a:r>
              <a:rPr lang="en-US" sz="2200" dirty="0" smtClean="0"/>
              <a:t>using </a:t>
            </a:r>
            <a:r>
              <a:rPr lang="en-US" sz="2200" dirty="0"/>
              <a:t>a noninvasive and real-time </a:t>
            </a:r>
            <a:r>
              <a:rPr lang="en-US" sz="2200" dirty="0" smtClean="0"/>
              <a:t>method.</a:t>
            </a:r>
          </a:p>
          <a:p>
            <a:r>
              <a:rPr lang="en-US" sz="2200" dirty="0" smtClean="0"/>
              <a:t>May </a:t>
            </a:r>
            <a:r>
              <a:rPr lang="en-US" sz="2200" dirty="0"/>
              <a:t>allow instant endoscopic </a:t>
            </a:r>
            <a:r>
              <a:rPr lang="en-US" sz="2200" dirty="0" err="1"/>
              <a:t>Hb</a:t>
            </a:r>
            <a:r>
              <a:rPr lang="en-US" sz="2200" dirty="0"/>
              <a:t> determination for laparoscopic procedures as well.</a:t>
            </a:r>
            <a:br>
              <a:rPr lang="en-US" sz="2200" dirty="0"/>
            </a:br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8317" y="1558190"/>
            <a:ext cx="3928995" cy="4622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986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39353"/>
            <a:ext cx="8534400" cy="758952"/>
          </a:xfrm>
        </p:spPr>
        <p:txBody>
          <a:bodyPr>
            <a:noAutofit/>
          </a:bodyPr>
          <a:lstStyle/>
          <a:p>
            <a:r>
              <a:rPr lang="en-US" sz="3000" dirty="0" smtClean="0"/>
              <a:t>Lit Review </a:t>
            </a:r>
            <a:r>
              <a:rPr lang="en-US" sz="3000" dirty="0"/>
              <a:t>- Imaging the </a:t>
            </a:r>
            <a:r>
              <a:rPr lang="en-US" sz="3000" dirty="0" smtClean="0"/>
              <a:t>placental </a:t>
            </a:r>
            <a:r>
              <a:rPr lang="en-US" sz="3000" dirty="0"/>
              <a:t>vasculature in vivo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TA </a:t>
            </a:r>
            <a:r>
              <a:rPr lang="en-US" dirty="0"/>
              <a:t>USS </a:t>
            </a:r>
          </a:p>
          <a:p>
            <a:pPr lvl="2"/>
            <a:r>
              <a:rPr lang="en-US" dirty="0" err="1" smtClean="0"/>
              <a:t>Colour</a:t>
            </a:r>
            <a:r>
              <a:rPr lang="en-US" dirty="0" smtClean="0"/>
              <a:t> </a:t>
            </a:r>
            <a:r>
              <a:rPr lang="en-US" dirty="0" err="1" smtClean="0"/>
              <a:t>doppler</a:t>
            </a:r>
            <a:r>
              <a:rPr lang="en-US" dirty="0" smtClean="0"/>
              <a:t> (4 studies)</a:t>
            </a:r>
          </a:p>
          <a:p>
            <a:pPr lvl="2"/>
            <a:r>
              <a:rPr lang="en-US" dirty="0" smtClean="0"/>
              <a:t>Doppler </a:t>
            </a:r>
            <a:r>
              <a:rPr lang="en-US" dirty="0" err="1"/>
              <a:t>velocimetry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coloured</a:t>
            </a:r>
            <a:r>
              <a:rPr lang="en-US" dirty="0" smtClean="0"/>
              <a:t> </a:t>
            </a:r>
            <a:r>
              <a:rPr lang="en-US" dirty="0" err="1" smtClean="0"/>
              <a:t>doppler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Three</a:t>
            </a:r>
            <a:r>
              <a:rPr lang="en-US" dirty="0"/>
              <a:t>-dimensional ultrasonic angiography using </a:t>
            </a:r>
            <a:r>
              <a:rPr lang="en-US" dirty="0" smtClean="0"/>
              <a:t>Advanced Dynamic Flow software </a:t>
            </a:r>
            <a:endParaRPr lang="en-GB" dirty="0"/>
          </a:p>
          <a:p>
            <a:pPr lvl="1"/>
            <a:r>
              <a:rPr lang="en-US" dirty="0" smtClean="0"/>
              <a:t>USS Contrast </a:t>
            </a:r>
          </a:p>
          <a:p>
            <a:pPr lvl="2"/>
            <a:r>
              <a:rPr lang="en-US" dirty="0" smtClean="0"/>
              <a:t>Micro-bubbles </a:t>
            </a:r>
          </a:p>
          <a:p>
            <a:pPr lvl="1"/>
            <a:r>
              <a:rPr lang="en-US" dirty="0" err="1" smtClean="0"/>
              <a:t>Fetoscopy</a:t>
            </a:r>
            <a:endParaRPr lang="en-US" dirty="0" smtClean="0"/>
          </a:p>
          <a:p>
            <a:pPr lvl="2"/>
            <a:r>
              <a:rPr lang="en-US" dirty="0" err="1" smtClean="0"/>
              <a:t>Fetoscopic</a:t>
            </a:r>
            <a:r>
              <a:rPr lang="en-US" dirty="0" smtClean="0"/>
              <a:t> mapping </a:t>
            </a:r>
          </a:p>
          <a:p>
            <a:pPr lvl="2"/>
            <a:r>
              <a:rPr lang="en-US" dirty="0" err="1" smtClean="0"/>
              <a:t>Fluorescene</a:t>
            </a:r>
            <a:r>
              <a:rPr lang="en-US" dirty="0" smtClean="0"/>
              <a:t> endoscope (in Rabbits) </a:t>
            </a:r>
          </a:p>
          <a:p>
            <a:pPr lvl="2"/>
            <a:r>
              <a:rPr lang="en-US" dirty="0" smtClean="0"/>
              <a:t>Intra-amniotic Doppler</a:t>
            </a:r>
          </a:p>
          <a:p>
            <a:pPr lvl="1"/>
            <a:r>
              <a:rPr lang="en-US" dirty="0" smtClean="0"/>
              <a:t>MRI</a:t>
            </a:r>
          </a:p>
          <a:p>
            <a:pPr lvl="2"/>
            <a:r>
              <a:rPr lang="en-US" dirty="0" smtClean="0"/>
              <a:t>Nil</a:t>
            </a:r>
            <a:endParaRPr lang="en-GB" dirty="0" smtClean="0"/>
          </a:p>
          <a:p>
            <a:pPr lvl="2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374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not MRI Placenta vasculature?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413490" cy="4643810"/>
          </a:xfrm>
        </p:spPr>
        <p:txBody>
          <a:bodyPr>
            <a:noAutofit/>
          </a:bodyPr>
          <a:lstStyle/>
          <a:p>
            <a:r>
              <a:rPr lang="en-US" sz="2000" dirty="0" smtClean="0"/>
              <a:t>Prenatal Diagnosis of Cerebral Venous Pathologies:</a:t>
            </a:r>
            <a:br>
              <a:rPr lang="en-US" sz="2000" dirty="0" smtClean="0"/>
            </a:br>
            <a:r>
              <a:rPr lang="en-US" sz="2000" dirty="0" smtClean="0"/>
              <a:t>Findings in Diffusion-Weighted Imaging (DWI), Time-of-Flight (TOF), and Gradient-Echo Sequences, </a:t>
            </a:r>
            <a:r>
              <a:rPr lang="en-US" sz="2000" dirty="0"/>
              <a:t>A. </a:t>
            </a:r>
            <a:r>
              <a:rPr lang="en-US" sz="2000" dirty="0" err="1"/>
              <a:t>Dinçer</a:t>
            </a:r>
            <a:r>
              <a:rPr lang="en-US" sz="2000" dirty="0"/>
              <a:t> </a:t>
            </a:r>
            <a:r>
              <a:rPr lang="en-US" sz="2000" dirty="0" smtClean="0"/>
              <a:t> 2013</a:t>
            </a:r>
          </a:p>
          <a:p>
            <a:r>
              <a:rPr lang="en-US" sz="2000" dirty="0" smtClean="0"/>
              <a:t>?TOF/phase contrast in placenta</a:t>
            </a:r>
          </a:p>
          <a:p>
            <a:r>
              <a:rPr lang="en-US" sz="2000" dirty="0" smtClean="0"/>
              <a:t>MRA demonstrates </a:t>
            </a:r>
            <a:r>
              <a:rPr lang="en-US" sz="2000" dirty="0"/>
              <a:t>a positive correlation between placental blood vessel volume and fetal size </a:t>
            </a:r>
            <a:r>
              <a:rPr lang="en-US" sz="2000" dirty="0" smtClean="0"/>
              <a:t>(ex vivo – post delivery contrast MRI)</a:t>
            </a:r>
          </a:p>
          <a:p>
            <a:r>
              <a:rPr lang="en-US" sz="2000" dirty="0"/>
              <a:t>?Lit review of vascular imaging in fetus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0941" y="1364507"/>
            <a:ext cx="3595858" cy="464565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90941" y="6010161"/>
            <a:ext cx="3824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Axial </a:t>
            </a:r>
            <a:r>
              <a:rPr lang="en-US" dirty="0" smtClean="0"/>
              <a:t>thick </a:t>
            </a:r>
            <a:r>
              <a:rPr lang="en-US" dirty="0"/>
              <a:t>MIP of 2D TOF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365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PPIAG confidentiality agreement</a:t>
            </a:r>
          </a:p>
          <a:p>
            <a:r>
              <a:rPr lang="en-US" dirty="0" smtClean="0"/>
              <a:t>PPIAG minutes</a:t>
            </a:r>
          </a:p>
          <a:p>
            <a:r>
              <a:rPr lang="en-US" dirty="0" smtClean="0"/>
              <a:t>Honorary contract – need ID UCLH, computer access</a:t>
            </a:r>
          </a:p>
          <a:p>
            <a:r>
              <a:rPr lang="en-US" dirty="0" smtClean="0"/>
              <a:t>Risk assessment</a:t>
            </a:r>
          </a:p>
          <a:p>
            <a:r>
              <a:rPr lang="en-US" dirty="0" smtClean="0"/>
              <a:t>Annual leave (26-27</a:t>
            </a:r>
            <a:r>
              <a:rPr lang="en-US" baseline="30000" dirty="0" smtClean="0"/>
              <a:t>th</a:t>
            </a:r>
            <a:r>
              <a:rPr lang="en-US" dirty="0" smtClean="0"/>
              <a:t> Feb, 2-3</a:t>
            </a:r>
            <a:r>
              <a:rPr lang="en-US" baseline="30000" dirty="0" smtClean="0"/>
              <a:t>rd</a:t>
            </a:r>
            <a:r>
              <a:rPr lang="en-US" dirty="0" smtClean="0"/>
              <a:t> March)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32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281</TotalTime>
  <Words>824</Words>
  <Application>Microsoft Macintosh PowerPoint</Application>
  <PresentationFormat>On-screen Show (4:3)</PresentationFormat>
  <Paragraphs>102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Roz PhD Meeting 5th Feb</vt:lpstr>
      <vt:lpstr>Ethics</vt:lpstr>
      <vt:lpstr>Optical Properties of Human Amniotic Fluid: Implications for Videofetoscopic Surgery Shaun A. Steigmana Shaun M. Kunisakia Louise Wilkins-Haugb Tamara C. Takoudesc Dario O. Fauzaa </vt:lpstr>
      <vt:lpstr>Optical properties amniotic fluid</vt:lpstr>
      <vt:lpstr>Infrared fetoscopy in Sheep (F Luks, J Deprest 1994)</vt:lpstr>
      <vt:lpstr>Reflectance spectrometry for real-time hemoglobin determination of placental vessels during endoscopic laser surgery for twin-to-twin transfusion syndrome, F. Luks et al 2009</vt:lpstr>
      <vt:lpstr>Lit Review - Imaging the placental vasculature in vivo</vt:lpstr>
      <vt:lpstr>Why not MRI Placenta vasculature?</vt:lpstr>
      <vt:lpstr>Admin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 PhD Meeting 5th Feb</dc:title>
  <dc:creator>Rosalind Pratt</dc:creator>
  <cp:lastModifiedBy>Rosalind Pratt</cp:lastModifiedBy>
  <cp:revision>28</cp:revision>
  <dcterms:created xsi:type="dcterms:W3CDTF">2015-02-04T19:19:26Z</dcterms:created>
  <dcterms:modified xsi:type="dcterms:W3CDTF">2015-05-27T21:11:39Z</dcterms:modified>
</cp:coreProperties>
</file>