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3" r:id="rId4"/>
    <p:sldId id="282" r:id="rId5"/>
    <p:sldId id="278" r:id="rId6"/>
    <p:sldId id="269" r:id="rId7"/>
    <p:sldId id="272" r:id="rId8"/>
    <p:sldId id="271" r:id="rId9"/>
    <p:sldId id="279" r:id="rId10"/>
    <p:sldId id="275" r:id="rId11"/>
    <p:sldId id="277" r:id="rId12"/>
    <p:sldId id="270" r:id="rId13"/>
    <p:sldId id="280" r:id="rId14"/>
    <p:sldId id="281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83" autoAdjust="0"/>
  </p:normalViewPr>
  <p:slideViewPr>
    <p:cSldViewPr snapToGrid="0" snapToObjects="1">
      <p:cViewPr varScale="1">
        <p:scale>
          <a:sx n="79" d="100"/>
          <a:sy n="79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7E6708-DF6F-3B4A-9929-2AB862BA293D}" type="doc">
      <dgm:prSet loTypeId="urn:microsoft.com/office/officeart/2008/layout/RadialCluster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AD2075D1-0040-FB43-9C5F-1FA55AE83FA0}">
      <dgm:prSet phldrT="[Text]"/>
      <dgm:spPr/>
      <dgm:t>
        <a:bodyPr/>
        <a:lstStyle/>
        <a:p>
          <a:r>
            <a:rPr lang="en-GB" dirty="0" smtClean="0"/>
            <a:t>TTTS – MRI findings in literature</a:t>
          </a:r>
          <a:endParaRPr lang="en-GB" dirty="0"/>
        </a:p>
      </dgm:t>
    </dgm:pt>
    <dgm:pt modelId="{EBC3AC6D-E4A9-3543-BF02-A91BEFE1C1AB}" type="parTrans" cxnId="{C1B41B8B-4B4C-3245-AFA1-4E29858C907A}">
      <dgm:prSet/>
      <dgm:spPr/>
      <dgm:t>
        <a:bodyPr/>
        <a:lstStyle/>
        <a:p>
          <a:endParaRPr lang="en-GB"/>
        </a:p>
      </dgm:t>
    </dgm:pt>
    <dgm:pt modelId="{002B8DDD-D17D-6945-A67F-7DA95AFE6441}" type="sibTrans" cxnId="{C1B41B8B-4B4C-3245-AFA1-4E29858C907A}">
      <dgm:prSet/>
      <dgm:spPr/>
      <dgm:t>
        <a:bodyPr/>
        <a:lstStyle/>
        <a:p>
          <a:endParaRPr lang="en-GB"/>
        </a:p>
      </dgm:t>
    </dgm:pt>
    <dgm:pt modelId="{C78B6E37-A575-3F40-9C19-08EFAC2EB5B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Recipient - 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dirty="0" smtClean="0"/>
            <a:t>Cerebral venous sinus enlargement</a:t>
          </a:r>
          <a:endParaRPr lang="en-GB" dirty="0"/>
        </a:p>
      </dgm:t>
    </dgm:pt>
    <dgm:pt modelId="{538D0898-F719-FC4A-BDBC-921E24B5E253}" type="parTrans" cxnId="{D41BE7D8-420C-6442-B4C0-01014DE9BC47}">
      <dgm:prSet/>
      <dgm:spPr/>
      <dgm:t>
        <a:bodyPr/>
        <a:lstStyle/>
        <a:p>
          <a:endParaRPr lang="en-GB"/>
        </a:p>
      </dgm:t>
    </dgm:pt>
    <dgm:pt modelId="{83D895CF-52D4-E248-B934-D7E39EE9BB7E}" type="sibTrans" cxnId="{D41BE7D8-420C-6442-B4C0-01014DE9BC47}">
      <dgm:prSet/>
      <dgm:spPr/>
      <dgm:t>
        <a:bodyPr/>
        <a:lstStyle/>
        <a:p>
          <a:endParaRPr lang="en-GB"/>
        </a:p>
      </dgm:t>
    </dgm:pt>
    <dgm:pt modelId="{42BA53E2-8983-A447-A70E-2D8C315324A9}">
      <dgm:prSet phldrT="[Text]"/>
      <dgm:spPr/>
      <dgm:t>
        <a:bodyPr/>
        <a:lstStyle/>
        <a:p>
          <a:r>
            <a:rPr lang="en-GB" dirty="0" smtClean="0"/>
            <a:t>Recipient -Lung lesions  CCAM</a:t>
          </a:r>
          <a:endParaRPr lang="en-GB" dirty="0"/>
        </a:p>
      </dgm:t>
    </dgm:pt>
    <dgm:pt modelId="{B2A31A19-5938-DB4E-ACE4-EC5D99D37E35}" type="parTrans" cxnId="{A658523E-388C-FA44-8E75-647B1B5A77D6}">
      <dgm:prSet/>
      <dgm:spPr/>
      <dgm:t>
        <a:bodyPr/>
        <a:lstStyle/>
        <a:p>
          <a:endParaRPr lang="en-GB"/>
        </a:p>
      </dgm:t>
    </dgm:pt>
    <dgm:pt modelId="{5D1A1F8C-F942-3447-81D4-ADA0C4ECB550}" type="sibTrans" cxnId="{A658523E-388C-FA44-8E75-647B1B5A77D6}">
      <dgm:prSet/>
      <dgm:spPr/>
      <dgm:t>
        <a:bodyPr/>
        <a:lstStyle/>
        <a:p>
          <a:endParaRPr lang="en-GB"/>
        </a:p>
      </dgm:t>
    </dgm:pt>
    <dgm:pt modelId="{EA1AFF0B-72BA-F549-80D0-6DF3220B2D91}">
      <dgm:prSet phldrT="[Text]"/>
      <dgm:spPr/>
      <dgm:t>
        <a:bodyPr/>
        <a:lstStyle/>
        <a:p>
          <a:r>
            <a:rPr lang="en-GB" dirty="0" smtClean="0"/>
            <a:t>Recipient – dilated renal collection system</a:t>
          </a:r>
          <a:endParaRPr lang="en-GB" dirty="0"/>
        </a:p>
      </dgm:t>
    </dgm:pt>
    <dgm:pt modelId="{C9E1E1EF-B2BB-ED44-86DF-EA8921DE52F4}" type="parTrans" cxnId="{2D53EA9F-EAA1-FE44-91B1-11B04BD5EC23}">
      <dgm:prSet/>
      <dgm:spPr/>
      <dgm:t>
        <a:bodyPr/>
        <a:lstStyle/>
        <a:p>
          <a:endParaRPr lang="en-GB"/>
        </a:p>
      </dgm:t>
    </dgm:pt>
    <dgm:pt modelId="{8E298C98-1371-E54A-AC0D-C41AB033C0D2}" type="sibTrans" cxnId="{2D53EA9F-EAA1-FE44-91B1-11B04BD5EC23}">
      <dgm:prSet/>
      <dgm:spPr/>
      <dgm:t>
        <a:bodyPr/>
        <a:lstStyle/>
        <a:p>
          <a:endParaRPr lang="en-GB"/>
        </a:p>
      </dgm:t>
    </dgm:pt>
    <dgm:pt modelId="{ABEB19D2-6827-5543-A459-B64C7AC8FC0B}">
      <dgm:prSet phldrT="[Text]"/>
      <dgm:spPr/>
      <dgm:t>
        <a:bodyPr/>
        <a:lstStyle/>
        <a:p>
          <a:r>
            <a:rPr lang="en-GB" dirty="0" smtClean="0"/>
            <a:t>Recipient - Cardiomegaly/</a:t>
          </a:r>
          <a:r>
            <a:rPr lang="en-GB" dirty="0" err="1" smtClean="0"/>
            <a:t>hydrops</a:t>
          </a:r>
          <a:endParaRPr lang="en-GB" dirty="0"/>
        </a:p>
      </dgm:t>
    </dgm:pt>
    <dgm:pt modelId="{71B9A2C4-542D-BD4D-8EC5-0A688176A755}" type="parTrans" cxnId="{F11C231F-B1F2-164F-9F2B-E74DD2288B02}">
      <dgm:prSet/>
      <dgm:spPr/>
      <dgm:t>
        <a:bodyPr/>
        <a:lstStyle/>
        <a:p>
          <a:endParaRPr lang="en-GB"/>
        </a:p>
      </dgm:t>
    </dgm:pt>
    <dgm:pt modelId="{87A340A2-98AF-5346-8A50-897913E90DD1}" type="sibTrans" cxnId="{F11C231F-B1F2-164F-9F2B-E74DD2288B02}">
      <dgm:prSet/>
      <dgm:spPr/>
      <dgm:t>
        <a:bodyPr/>
        <a:lstStyle/>
        <a:p>
          <a:endParaRPr lang="en-GB"/>
        </a:p>
      </dgm:t>
    </dgm:pt>
    <dgm:pt modelId="{3D4EBD3A-CB51-4149-872F-5DEB80D65DFE}">
      <dgm:prSet phldrT="[Text]"/>
      <dgm:spPr/>
      <dgm:t>
        <a:bodyPr/>
        <a:lstStyle/>
        <a:p>
          <a:r>
            <a:rPr lang="en-GB" dirty="0" smtClean="0"/>
            <a:t>Both - Cerebral malformations – PVL, IVH</a:t>
          </a:r>
          <a:endParaRPr lang="en-GB" dirty="0"/>
        </a:p>
      </dgm:t>
    </dgm:pt>
    <dgm:pt modelId="{C22C7ACD-5EE1-724A-BAA3-B9B911B2C404}" type="parTrans" cxnId="{294F62CC-65FA-BF4C-95C6-935BC8D261A1}">
      <dgm:prSet/>
      <dgm:spPr/>
      <dgm:t>
        <a:bodyPr/>
        <a:lstStyle/>
        <a:p>
          <a:endParaRPr lang="en-GB"/>
        </a:p>
      </dgm:t>
    </dgm:pt>
    <dgm:pt modelId="{F16BEFAD-0FD1-1947-A47F-174A1D9AEF3F}" type="sibTrans" cxnId="{294F62CC-65FA-BF4C-95C6-935BC8D261A1}">
      <dgm:prSet/>
      <dgm:spPr/>
      <dgm:t>
        <a:bodyPr/>
        <a:lstStyle/>
        <a:p>
          <a:endParaRPr lang="en-GB"/>
        </a:p>
      </dgm:t>
    </dgm:pt>
    <dgm:pt modelId="{D80C898F-F15D-3947-9171-4069F13563E2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Donor - 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dirty="0" err="1" smtClean="0"/>
            <a:t>Hypoplastic</a:t>
          </a:r>
          <a:r>
            <a:rPr lang="en-GB" dirty="0" smtClean="0"/>
            <a:t> lungs</a:t>
          </a:r>
          <a:endParaRPr lang="en-GB" dirty="0"/>
        </a:p>
      </dgm:t>
    </dgm:pt>
    <dgm:pt modelId="{EDBFB9CC-E7F7-344C-B8B8-D75528405529}" type="parTrans" cxnId="{B8B03257-E34C-164E-8B10-21894212B222}">
      <dgm:prSet/>
      <dgm:spPr/>
      <dgm:t>
        <a:bodyPr/>
        <a:lstStyle/>
        <a:p>
          <a:endParaRPr lang="en-GB"/>
        </a:p>
      </dgm:t>
    </dgm:pt>
    <dgm:pt modelId="{D84914AC-86CB-544E-B304-42D9B460BF17}" type="sibTrans" cxnId="{B8B03257-E34C-164E-8B10-21894212B222}">
      <dgm:prSet/>
      <dgm:spPr/>
      <dgm:t>
        <a:bodyPr/>
        <a:lstStyle/>
        <a:p>
          <a:endParaRPr lang="en-GB"/>
        </a:p>
      </dgm:t>
    </dgm:pt>
    <dgm:pt modelId="{F51ACC43-8553-CF42-834D-6820A1736140}">
      <dgm:prSet phldrT="[Text]"/>
      <dgm:spPr/>
      <dgm:t>
        <a:bodyPr/>
        <a:lstStyle/>
        <a:p>
          <a:r>
            <a:rPr lang="en-GB" dirty="0" smtClean="0"/>
            <a:t>DWI – brain lesions after laser</a:t>
          </a:r>
          <a:endParaRPr lang="en-GB" dirty="0"/>
        </a:p>
      </dgm:t>
    </dgm:pt>
    <dgm:pt modelId="{2F34852A-6A42-FB48-A25E-964A2A32257B}" type="parTrans" cxnId="{16E85050-F317-C547-8843-A9AA04A0CE71}">
      <dgm:prSet/>
      <dgm:spPr/>
      <dgm:t>
        <a:bodyPr/>
        <a:lstStyle/>
        <a:p>
          <a:endParaRPr lang="en-GB"/>
        </a:p>
      </dgm:t>
    </dgm:pt>
    <dgm:pt modelId="{64C7D15B-B771-7743-8EA4-6EC845DF30C4}" type="sibTrans" cxnId="{16E85050-F317-C547-8843-A9AA04A0CE71}">
      <dgm:prSet/>
      <dgm:spPr/>
      <dgm:t>
        <a:bodyPr/>
        <a:lstStyle/>
        <a:p>
          <a:endParaRPr lang="en-GB"/>
        </a:p>
      </dgm:t>
    </dgm:pt>
    <dgm:pt modelId="{A566E2C0-CC7D-C344-A527-BFEE513DFEDC}" type="pres">
      <dgm:prSet presAssocID="{3A7E6708-DF6F-3B4A-9929-2AB862BA293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7FF8A5E0-CA22-0343-9ABD-1A581BA260F0}" type="pres">
      <dgm:prSet presAssocID="{AD2075D1-0040-FB43-9C5F-1FA55AE83FA0}" presName="singleCycle" presStyleCnt="0"/>
      <dgm:spPr/>
    </dgm:pt>
    <dgm:pt modelId="{B922B853-1F5D-0A45-A96D-0C14480F35F3}" type="pres">
      <dgm:prSet presAssocID="{AD2075D1-0040-FB43-9C5F-1FA55AE83FA0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F6C083EB-B07C-3249-9FA6-1A3CFC1AB451}" type="pres">
      <dgm:prSet presAssocID="{C9E1E1EF-B2BB-ED44-86DF-EA8921DE52F4}" presName="Name56" presStyleLbl="parChTrans1D2" presStyleIdx="0" presStyleCnt="7"/>
      <dgm:spPr/>
      <dgm:t>
        <a:bodyPr/>
        <a:lstStyle/>
        <a:p>
          <a:endParaRPr lang="en-GB"/>
        </a:p>
      </dgm:t>
    </dgm:pt>
    <dgm:pt modelId="{38896DAA-41CB-8D44-97E0-612E0D6CCF89}" type="pres">
      <dgm:prSet presAssocID="{EA1AFF0B-72BA-F549-80D0-6DF3220B2D91}" presName="text0" presStyleLbl="node1" presStyleIdx="1" presStyleCnt="8" custScaleX="163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7518A0-E6FF-664C-AFFC-870AC20E961E}" type="pres">
      <dgm:prSet presAssocID="{71B9A2C4-542D-BD4D-8EC5-0A688176A755}" presName="Name56" presStyleLbl="parChTrans1D2" presStyleIdx="1" presStyleCnt="7"/>
      <dgm:spPr/>
      <dgm:t>
        <a:bodyPr/>
        <a:lstStyle/>
        <a:p>
          <a:endParaRPr lang="en-GB"/>
        </a:p>
      </dgm:t>
    </dgm:pt>
    <dgm:pt modelId="{8B0FEFD7-5BDA-3441-AC3E-9C09390F6CA1}" type="pres">
      <dgm:prSet presAssocID="{ABEB19D2-6827-5543-A459-B64C7AC8FC0B}" presName="text0" presStyleLbl="node1" presStyleIdx="2" presStyleCnt="8" custScaleX="163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275E08-3A4E-9E46-9F69-823CEA06799E}" type="pres">
      <dgm:prSet presAssocID="{538D0898-F719-FC4A-BDBC-921E24B5E253}" presName="Name56" presStyleLbl="parChTrans1D2" presStyleIdx="2" presStyleCnt="7"/>
      <dgm:spPr/>
      <dgm:t>
        <a:bodyPr/>
        <a:lstStyle/>
        <a:p>
          <a:endParaRPr lang="en-GB"/>
        </a:p>
      </dgm:t>
    </dgm:pt>
    <dgm:pt modelId="{A44BB01B-F3EF-0449-A49C-C02099F764EE}" type="pres">
      <dgm:prSet presAssocID="{C78B6E37-A575-3F40-9C19-08EFAC2EB5B7}" presName="text0" presStyleLbl="node1" presStyleIdx="3" presStyleCnt="8" custScaleX="163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1463A4-FF25-A048-8F0A-FDA5A404967A}" type="pres">
      <dgm:prSet presAssocID="{B2A31A19-5938-DB4E-ACE4-EC5D99D37E35}" presName="Name56" presStyleLbl="parChTrans1D2" presStyleIdx="3" presStyleCnt="7"/>
      <dgm:spPr/>
      <dgm:t>
        <a:bodyPr/>
        <a:lstStyle/>
        <a:p>
          <a:endParaRPr lang="en-GB"/>
        </a:p>
      </dgm:t>
    </dgm:pt>
    <dgm:pt modelId="{D7685561-C41F-E14C-850B-40D541339192}" type="pres">
      <dgm:prSet presAssocID="{42BA53E2-8983-A447-A70E-2D8C315324A9}" presName="text0" presStyleLbl="node1" presStyleIdx="4" presStyleCnt="8" custScaleX="163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44EBF8-5819-2B44-B280-480F6724D32B}" type="pres">
      <dgm:prSet presAssocID="{EDBFB9CC-E7F7-344C-B8B8-D75528405529}" presName="Name56" presStyleLbl="parChTrans1D2" presStyleIdx="4" presStyleCnt="7"/>
      <dgm:spPr/>
      <dgm:t>
        <a:bodyPr/>
        <a:lstStyle/>
        <a:p>
          <a:endParaRPr lang="en-GB"/>
        </a:p>
      </dgm:t>
    </dgm:pt>
    <dgm:pt modelId="{6F90C505-9829-2946-90D3-064947D0075F}" type="pres">
      <dgm:prSet presAssocID="{D80C898F-F15D-3947-9171-4069F13563E2}" presName="text0" presStyleLbl="node1" presStyleIdx="5" presStyleCnt="8" custScaleX="163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CFB090-2F68-3E43-9880-31E9C61C14F1}" type="pres">
      <dgm:prSet presAssocID="{C22C7ACD-5EE1-724A-BAA3-B9B911B2C404}" presName="Name56" presStyleLbl="parChTrans1D2" presStyleIdx="5" presStyleCnt="7"/>
      <dgm:spPr/>
      <dgm:t>
        <a:bodyPr/>
        <a:lstStyle/>
        <a:p>
          <a:endParaRPr lang="en-GB"/>
        </a:p>
      </dgm:t>
    </dgm:pt>
    <dgm:pt modelId="{56BF102B-D9FB-6E45-AC15-6BC5CAC15F34}" type="pres">
      <dgm:prSet presAssocID="{3D4EBD3A-CB51-4149-872F-5DEB80D65DFE}" presName="text0" presStyleLbl="node1" presStyleIdx="6" presStyleCnt="8" custScaleX="163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3CC95F-FFE0-9043-9CB7-B858F132BDE9}" type="pres">
      <dgm:prSet presAssocID="{2F34852A-6A42-FB48-A25E-964A2A32257B}" presName="Name56" presStyleLbl="parChTrans1D2" presStyleIdx="6" presStyleCnt="7"/>
      <dgm:spPr/>
      <dgm:t>
        <a:bodyPr/>
        <a:lstStyle/>
        <a:p>
          <a:endParaRPr lang="en-GB"/>
        </a:p>
      </dgm:t>
    </dgm:pt>
    <dgm:pt modelId="{745C1309-4008-AC46-8A92-4D2F90DECE48}" type="pres">
      <dgm:prSet presAssocID="{F51ACC43-8553-CF42-834D-6820A1736140}" presName="text0" presStyleLbl="node1" presStyleIdx="7" presStyleCnt="8" custScaleX="1639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94F62CC-65FA-BF4C-95C6-935BC8D261A1}" srcId="{AD2075D1-0040-FB43-9C5F-1FA55AE83FA0}" destId="{3D4EBD3A-CB51-4149-872F-5DEB80D65DFE}" srcOrd="5" destOrd="0" parTransId="{C22C7ACD-5EE1-724A-BAA3-B9B911B2C404}" sibTransId="{F16BEFAD-0FD1-1947-A47F-174A1D9AEF3F}"/>
    <dgm:cxn modelId="{8BBE7A75-A8C0-8444-BB11-9CA017EAD29B}" type="presOf" srcId="{C9E1E1EF-B2BB-ED44-86DF-EA8921DE52F4}" destId="{F6C083EB-B07C-3249-9FA6-1A3CFC1AB451}" srcOrd="0" destOrd="0" presId="urn:microsoft.com/office/officeart/2008/layout/RadialCluster"/>
    <dgm:cxn modelId="{D0A9A817-A716-414C-B6E2-9189A0ED881A}" type="presOf" srcId="{3D4EBD3A-CB51-4149-872F-5DEB80D65DFE}" destId="{56BF102B-D9FB-6E45-AC15-6BC5CAC15F34}" srcOrd="0" destOrd="0" presId="urn:microsoft.com/office/officeart/2008/layout/RadialCluster"/>
    <dgm:cxn modelId="{6B1E3639-ED66-A04D-A6FD-EC67B3C0634D}" type="presOf" srcId="{C22C7ACD-5EE1-724A-BAA3-B9B911B2C404}" destId="{39CFB090-2F68-3E43-9880-31E9C61C14F1}" srcOrd="0" destOrd="0" presId="urn:microsoft.com/office/officeart/2008/layout/RadialCluster"/>
    <dgm:cxn modelId="{BA30BFFC-50C4-2B41-B806-FFC945656785}" type="presOf" srcId="{EA1AFF0B-72BA-F549-80D0-6DF3220B2D91}" destId="{38896DAA-41CB-8D44-97E0-612E0D6CCF89}" srcOrd="0" destOrd="0" presId="urn:microsoft.com/office/officeart/2008/layout/RadialCluster"/>
    <dgm:cxn modelId="{2D53EA9F-EAA1-FE44-91B1-11B04BD5EC23}" srcId="{AD2075D1-0040-FB43-9C5F-1FA55AE83FA0}" destId="{EA1AFF0B-72BA-F549-80D0-6DF3220B2D91}" srcOrd="0" destOrd="0" parTransId="{C9E1E1EF-B2BB-ED44-86DF-EA8921DE52F4}" sibTransId="{8E298C98-1371-E54A-AC0D-C41AB033C0D2}"/>
    <dgm:cxn modelId="{0305936E-C1A4-2B4D-951C-233DC313820A}" type="presOf" srcId="{2F34852A-6A42-FB48-A25E-964A2A32257B}" destId="{233CC95F-FFE0-9043-9CB7-B858F132BDE9}" srcOrd="0" destOrd="0" presId="urn:microsoft.com/office/officeart/2008/layout/RadialCluster"/>
    <dgm:cxn modelId="{26D76F40-85FC-7645-83E3-E2FC3A463C07}" type="presOf" srcId="{AD2075D1-0040-FB43-9C5F-1FA55AE83FA0}" destId="{B922B853-1F5D-0A45-A96D-0C14480F35F3}" srcOrd="0" destOrd="0" presId="urn:microsoft.com/office/officeart/2008/layout/RadialCluster"/>
    <dgm:cxn modelId="{B8B03257-E34C-164E-8B10-21894212B222}" srcId="{AD2075D1-0040-FB43-9C5F-1FA55AE83FA0}" destId="{D80C898F-F15D-3947-9171-4069F13563E2}" srcOrd="4" destOrd="0" parTransId="{EDBFB9CC-E7F7-344C-B8B8-D75528405529}" sibTransId="{D84914AC-86CB-544E-B304-42D9B460BF17}"/>
    <dgm:cxn modelId="{D41BE7D8-420C-6442-B4C0-01014DE9BC47}" srcId="{AD2075D1-0040-FB43-9C5F-1FA55AE83FA0}" destId="{C78B6E37-A575-3F40-9C19-08EFAC2EB5B7}" srcOrd="2" destOrd="0" parTransId="{538D0898-F719-FC4A-BDBC-921E24B5E253}" sibTransId="{83D895CF-52D4-E248-B934-D7E39EE9BB7E}"/>
    <dgm:cxn modelId="{16E85050-F317-C547-8843-A9AA04A0CE71}" srcId="{AD2075D1-0040-FB43-9C5F-1FA55AE83FA0}" destId="{F51ACC43-8553-CF42-834D-6820A1736140}" srcOrd="6" destOrd="0" parTransId="{2F34852A-6A42-FB48-A25E-964A2A32257B}" sibTransId="{64C7D15B-B771-7743-8EA4-6EC845DF30C4}"/>
    <dgm:cxn modelId="{A96E0033-A12E-F443-8F50-CAC4FDEC4126}" type="presOf" srcId="{EDBFB9CC-E7F7-344C-B8B8-D75528405529}" destId="{3544EBF8-5819-2B44-B280-480F6724D32B}" srcOrd="0" destOrd="0" presId="urn:microsoft.com/office/officeart/2008/layout/RadialCluster"/>
    <dgm:cxn modelId="{62DABF6A-2A15-C944-8D18-FFD9FF1B674B}" type="presOf" srcId="{42BA53E2-8983-A447-A70E-2D8C315324A9}" destId="{D7685561-C41F-E14C-850B-40D541339192}" srcOrd="0" destOrd="0" presId="urn:microsoft.com/office/officeart/2008/layout/RadialCluster"/>
    <dgm:cxn modelId="{23C4E542-9819-1242-A8A9-8F508AA33AEC}" type="presOf" srcId="{71B9A2C4-542D-BD4D-8EC5-0A688176A755}" destId="{B97518A0-E6FF-664C-AFFC-870AC20E961E}" srcOrd="0" destOrd="0" presId="urn:microsoft.com/office/officeart/2008/layout/RadialCluster"/>
    <dgm:cxn modelId="{2E984726-A94D-4F4C-9C54-4516D389D3EE}" type="presOf" srcId="{D80C898F-F15D-3947-9171-4069F13563E2}" destId="{6F90C505-9829-2946-90D3-064947D0075F}" srcOrd="0" destOrd="0" presId="urn:microsoft.com/office/officeart/2008/layout/RadialCluster"/>
    <dgm:cxn modelId="{A0256D5A-CE6A-6844-BBAB-3D3A7C7B9F71}" type="presOf" srcId="{3A7E6708-DF6F-3B4A-9929-2AB862BA293D}" destId="{A566E2C0-CC7D-C344-A527-BFEE513DFEDC}" srcOrd="0" destOrd="0" presId="urn:microsoft.com/office/officeart/2008/layout/RadialCluster"/>
    <dgm:cxn modelId="{C1B41B8B-4B4C-3245-AFA1-4E29858C907A}" srcId="{3A7E6708-DF6F-3B4A-9929-2AB862BA293D}" destId="{AD2075D1-0040-FB43-9C5F-1FA55AE83FA0}" srcOrd="0" destOrd="0" parTransId="{EBC3AC6D-E4A9-3543-BF02-A91BEFE1C1AB}" sibTransId="{002B8DDD-D17D-6945-A67F-7DA95AFE6441}"/>
    <dgm:cxn modelId="{16E3FFBB-75CF-B247-AA39-6DF2577229C1}" type="presOf" srcId="{F51ACC43-8553-CF42-834D-6820A1736140}" destId="{745C1309-4008-AC46-8A92-4D2F90DECE48}" srcOrd="0" destOrd="0" presId="urn:microsoft.com/office/officeart/2008/layout/RadialCluster"/>
    <dgm:cxn modelId="{F11C231F-B1F2-164F-9F2B-E74DD2288B02}" srcId="{AD2075D1-0040-FB43-9C5F-1FA55AE83FA0}" destId="{ABEB19D2-6827-5543-A459-B64C7AC8FC0B}" srcOrd="1" destOrd="0" parTransId="{71B9A2C4-542D-BD4D-8EC5-0A688176A755}" sibTransId="{87A340A2-98AF-5346-8A50-897913E90DD1}"/>
    <dgm:cxn modelId="{A658523E-388C-FA44-8E75-647B1B5A77D6}" srcId="{AD2075D1-0040-FB43-9C5F-1FA55AE83FA0}" destId="{42BA53E2-8983-A447-A70E-2D8C315324A9}" srcOrd="3" destOrd="0" parTransId="{B2A31A19-5938-DB4E-ACE4-EC5D99D37E35}" sibTransId="{5D1A1F8C-F942-3447-81D4-ADA0C4ECB550}"/>
    <dgm:cxn modelId="{1759D74E-E2B2-4D47-A08B-3B22A86A73E4}" type="presOf" srcId="{ABEB19D2-6827-5543-A459-B64C7AC8FC0B}" destId="{8B0FEFD7-5BDA-3441-AC3E-9C09390F6CA1}" srcOrd="0" destOrd="0" presId="urn:microsoft.com/office/officeart/2008/layout/RadialCluster"/>
    <dgm:cxn modelId="{AF20698C-3CF7-4D43-B01C-EFD859A59A17}" type="presOf" srcId="{C78B6E37-A575-3F40-9C19-08EFAC2EB5B7}" destId="{A44BB01B-F3EF-0449-A49C-C02099F764EE}" srcOrd="0" destOrd="0" presId="urn:microsoft.com/office/officeart/2008/layout/RadialCluster"/>
    <dgm:cxn modelId="{88551C5A-45B2-364C-8194-B9D9AF3CFCE5}" type="presOf" srcId="{B2A31A19-5938-DB4E-ACE4-EC5D99D37E35}" destId="{221463A4-FF25-A048-8F0A-FDA5A404967A}" srcOrd="0" destOrd="0" presId="urn:microsoft.com/office/officeart/2008/layout/RadialCluster"/>
    <dgm:cxn modelId="{42BC9921-C17B-8E4C-BC70-AED980EDC306}" type="presOf" srcId="{538D0898-F719-FC4A-BDBC-921E24B5E253}" destId="{07275E08-3A4E-9E46-9F69-823CEA06799E}" srcOrd="0" destOrd="0" presId="urn:microsoft.com/office/officeart/2008/layout/RadialCluster"/>
    <dgm:cxn modelId="{92222DDE-764B-8B47-A351-32D85F4AC12A}" type="presParOf" srcId="{A566E2C0-CC7D-C344-A527-BFEE513DFEDC}" destId="{7FF8A5E0-CA22-0343-9ABD-1A581BA260F0}" srcOrd="0" destOrd="0" presId="urn:microsoft.com/office/officeart/2008/layout/RadialCluster"/>
    <dgm:cxn modelId="{2C54AAAB-3EA2-C141-BE9A-29D3C910E985}" type="presParOf" srcId="{7FF8A5E0-CA22-0343-9ABD-1A581BA260F0}" destId="{B922B853-1F5D-0A45-A96D-0C14480F35F3}" srcOrd="0" destOrd="0" presId="urn:microsoft.com/office/officeart/2008/layout/RadialCluster"/>
    <dgm:cxn modelId="{8C4A826F-361D-EB42-9C11-9335EC1D5635}" type="presParOf" srcId="{7FF8A5E0-CA22-0343-9ABD-1A581BA260F0}" destId="{F6C083EB-B07C-3249-9FA6-1A3CFC1AB451}" srcOrd="1" destOrd="0" presId="urn:microsoft.com/office/officeart/2008/layout/RadialCluster"/>
    <dgm:cxn modelId="{978A14A3-35AD-7142-BB18-63E42DA56244}" type="presParOf" srcId="{7FF8A5E0-CA22-0343-9ABD-1A581BA260F0}" destId="{38896DAA-41CB-8D44-97E0-612E0D6CCF89}" srcOrd="2" destOrd="0" presId="urn:microsoft.com/office/officeart/2008/layout/RadialCluster"/>
    <dgm:cxn modelId="{718BE852-4F61-154A-87C4-C028AD145B0C}" type="presParOf" srcId="{7FF8A5E0-CA22-0343-9ABD-1A581BA260F0}" destId="{B97518A0-E6FF-664C-AFFC-870AC20E961E}" srcOrd="3" destOrd="0" presId="urn:microsoft.com/office/officeart/2008/layout/RadialCluster"/>
    <dgm:cxn modelId="{A61F34BF-2B06-484C-880E-0B73DDDC7E83}" type="presParOf" srcId="{7FF8A5E0-CA22-0343-9ABD-1A581BA260F0}" destId="{8B0FEFD7-5BDA-3441-AC3E-9C09390F6CA1}" srcOrd="4" destOrd="0" presId="urn:microsoft.com/office/officeart/2008/layout/RadialCluster"/>
    <dgm:cxn modelId="{0D84F1DF-AE62-B74A-A4AC-3F582A77F682}" type="presParOf" srcId="{7FF8A5E0-CA22-0343-9ABD-1A581BA260F0}" destId="{07275E08-3A4E-9E46-9F69-823CEA06799E}" srcOrd="5" destOrd="0" presId="urn:microsoft.com/office/officeart/2008/layout/RadialCluster"/>
    <dgm:cxn modelId="{13AC46A4-39CB-E741-9F67-BE5C7BDBB04F}" type="presParOf" srcId="{7FF8A5E0-CA22-0343-9ABD-1A581BA260F0}" destId="{A44BB01B-F3EF-0449-A49C-C02099F764EE}" srcOrd="6" destOrd="0" presId="urn:microsoft.com/office/officeart/2008/layout/RadialCluster"/>
    <dgm:cxn modelId="{5098696F-0DD9-CB4E-9AA3-A8C384EF685D}" type="presParOf" srcId="{7FF8A5E0-CA22-0343-9ABD-1A581BA260F0}" destId="{221463A4-FF25-A048-8F0A-FDA5A404967A}" srcOrd="7" destOrd="0" presId="urn:microsoft.com/office/officeart/2008/layout/RadialCluster"/>
    <dgm:cxn modelId="{4EBB51A8-AD9F-6C4E-A047-B448E975943B}" type="presParOf" srcId="{7FF8A5E0-CA22-0343-9ABD-1A581BA260F0}" destId="{D7685561-C41F-E14C-850B-40D541339192}" srcOrd="8" destOrd="0" presId="urn:microsoft.com/office/officeart/2008/layout/RadialCluster"/>
    <dgm:cxn modelId="{627FEB3C-904C-EF4D-80E4-0B95966CA80A}" type="presParOf" srcId="{7FF8A5E0-CA22-0343-9ABD-1A581BA260F0}" destId="{3544EBF8-5819-2B44-B280-480F6724D32B}" srcOrd="9" destOrd="0" presId="urn:microsoft.com/office/officeart/2008/layout/RadialCluster"/>
    <dgm:cxn modelId="{F801DC86-0880-C44F-AF5A-55AFC82261EA}" type="presParOf" srcId="{7FF8A5E0-CA22-0343-9ABD-1A581BA260F0}" destId="{6F90C505-9829-2946-90D3-064947D0075F}" srcOrd="10" destOrd="0" presId="urn:microsoft.com/office/officeart/2008/layout/RadialCluster"/>
    <dgm:cxn modelId="{8D245973-8D14-6941-9A0A-937AF8689083}" type="presParOf" srcId="{7FF8A5E0-CA22-0343-9ABD-1A581BA260F0}" destId="{39CFB090-2F68-3E43-9880-31E9C61C14F1}" srcOrd="11" destOrd="0" presId="urn:microsoft.com/office/officeart/2008/layout/RadialCluster"/>
    <dgm:cxn modelId="{E860ED2E-C84F-1245-BB3B-6BB319F7AB7F}" type="presParOf" srcId="{7FF8A5E0-CA22-0343-9ABD-1A581BA260F0}" destId="{56BF102B-D9FB-6E45-AC15-6BC5CAC15F34}" srcOrd="12" destOrd="0" presId="urn:microsoft.com/office/officeart/2008/layout/RadialCluster"/>
    <dgm:cxn modelId="{45D46338-ABC1-4349-94A0-A3238DBE0A84}" type="presParOf" srcId="{7FF8A5E0-CA22-0343-9ABD-1A581BA260F0}" destId="{233CC95F-FFE0-9043-9CB7-B858F132BDE9}" srcOrd="13" destOrd="0" presId="urn:microsoft.com/office/officeart/2008/layout/RadialCluster"/>
    <dgm:cxn modelId="{362FEE2E-6924-A94D-BA4A-C9C1933B7B28}" type="presParOf" srcId="{7FF8A5E0-CA22-0343-9ABD-1A581BA260F0}" destId="{745C1309-4008-AC46-8A92-4D2F90DECE48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937B4C-4938-4A42-B907-CE06CB2B4365}" type="doc">
      <dgm:prSet loTypeId="urn:microsoft.com/office/officeart/2008/layout/RadialCluster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9095BF6F-ED82-C248-9308-80E76BE1F0D6}">
      <dgm:prSet phldrT="[Text]"/>
      <dgm:spPr/>
      <dgm:t>
        <a:bodyPr/>
        <a:lstStyle/>
        <a:p>
          <a:r>
            <a:rPr lang="en-GB" dirty="0" smtClean="0"/>
            <a:t>Ideas – TTTS Imaging</a:t>
          </a:r>
          <a:endParaRPr lang="en-GB" dirty="0"/>
        </a:p>
      </dgm:t>
    </dgm:pt>
    <dgm:pt modelId="{FAE80E1E-B08B-2A4B-8C09-517027520DCB}" type="parTrans" cxnId="{E6CC9062-8C52-054A-9FCF-23220B793757}">
      <dgm:prSet/>
      <dgm:spPr/>
      <dgm:t>
        <a:bodyPr/>
        <a:lstStyle/>
        <a:p>
          <a:endParaRPr lang="en-GB"/>
        </a:p>
      </dgm:t>
    </dgm:pt>
    <dgm:pt modelId="{72824FB1-5075-B14B-A384-A01FC73BA6BC}" type="sibTrans" cxnId="{E6CC9062-8C52-054A-9FCF-23220B793757}">
      <dgm:prSet/>
      <dgm:spPr/>
      <dgm:t>
        <a:bodyPr/>
        <a:lstStyle/>
        <a:p>
          <a:endParaRPr lang="en-GB"/>
        </a:p>
      </dgm:t>
    </dgm:pt>
    <dgm:pt modelId="{02F329F1-3580-704E-9AE9-76ABB82C20B8}">
      <dgm:prSet phldrT="[Text]"/>
      <dgm:spPr/>
      <dgm:t>
        <a:bodyPr/>
        <a:lstStyle/>
        <a:p>
          <a:r>
            <a:rPr lang="en-GB" dirty="0" smtClean="0"/>
            <a:t>Placental angiography</a:t>
          </a:r>
          <a:endParaRPr lang="en-GB" dirty="0"/>
        </a:p>
      </dgm:t>
    </dgm:pt>
    <dgm:pt modelId="{DFEC84CB-7371-1C4B-8EC0-F116AD5EAD49}" type="parTrans" cxnId="{293474F1-5391-7E45-A6E8-AAD967CF24EA}">
      <dgm:prSet/>
      <dgm:spPr/>
      <dgm:t>
        <a:bodyPr/>
        <a:lstStyle/>
        <a:p>
          <a:endParaRPr lang="en-GB"/>
        </a:p>
      </dgm:t>
    </dgm:pt>
    <dgm:pt modelId="{A686F687-9887-CA42-8DD4-555223AF25BE}" type="sibTrans" cxnId="{293474F1-5391-7E45-A6E8-AAD967CF24EA}">
      <dgm:prSet/>
      <dgm:spPr/>
      <dgm:t>
        <a:bodyPr/>
        <a:lstStyle/>
        <a:p>
          <a:endParaRPr lang="en-GB"/>
        </a:p>
      </dgm:t>
    </dgm:pt>
    <dgm:pt modelId="{1ED72418-D641-8D42-8DFC-CCE3B5FCF104}">
      <dgm:prSet phldrT="[Text]" phldr="1"/>
      <dgm:spPr/>
      <dgm:t>
        <a:bodyPr/>
        <a:lstStyle/>
        <a:p>
          <a:endParaRPr lang="en-GB" dirty="0"/>
        </a:p>
      </dgm:t>
    </dgm:pt>
    <dgm:pt modelId="{C5570B53-6047-074B-84CA-C4F7C7B29849}" type="parTrans" cxnId="{83B4B913-C126-214E-A3F0-5A514853AA84}">
      <dgm:prSet/>
      <dgm:spPr/>
      <dgm:t>
        <a:bodyPr/>
        <a:lstStyle/>
        <a:p>
          <a:endParaRPr lang="en-GB"/>
        </a:p>
      </dgm:t>
    </dgm:pt>
    <dgm:pt modelId="{E703976C-FC1C-D241-B765-1D8EC56390F9}" type="sibTrans" cxnId="{83B4B913-C126-214E-A3F0-5A514853AA84}">
      <dgm:prSet/>
      <dgm:spPr/>
      <dgm:t>
        <a:bodyPr/>
        <a:lstStyle/>
        <a:p>
          <a:endParaRPr lang="en-GB"/>
        </a:p>
      </dgm:t>
    </dgm:pt>
    <dgm:pt modelId="{1A781300-F7C7-4D40-9C4A-31397B660DA1}">
      <dgm:prSet phldrT="[Text]"/>
      <dgm:spPr/>
      <dgm:t>
        <a:bodyPr/>
        <a:lstStyle/>
        <a:p>
          <a:r>
            <a:rPr lang="en-GB" dirty="0" smtClean="0"/>
            <a:t>Placental perfusion – ASL, BOLD, DWI</a:t>
          </a:r>
          <a:endParaRPr lang="en-GB" dirty="0"/>
        </a:p>
      </dgm:t>
    </dgm:pt>
    <dgm:pt modelId="{7332D82D-6FCD-164D-A6C6-A2C0105F027C}" type="parTrans" cxnId="{1A598F70-BED4-C940-92DF-70F7401A47AF}">
      <dgm:prSet/>
      <dgm:spPr/>
      <dgm:t>
        <a:bodyPr/>
        <a:lstStyle/>
        <a:p>
          <a:endParaRPr lang="en-GB"/>
        </a:p>
      </dgm:t>
    </dgm:pt>
    <dgm:pt modelId="{0178784F-0306-554A-9074-517C25931CE7}" type="sibTrans" cxnId="{1A598F70-BED4-C940-92DF-70F7401A47AF}">
      <dgm:prSet/>
      <dgm:spPr/>
      <dgm:t>
        <a:bodyPr/>
        <a:lstStyle/>
        <a:p>
          <a:endParaRPr lang="en-GB"/>
        </a:p>
      </dgm:t>
    </dgm:pt>
    <dgm:pt modelId="{7ECF1435-9236-3940-877F-81B25E9C18AF}">
      <dgm:prSet phldrT="[Text]"/>
      <dgm:spPr/>
      <dgm:t>
        <a:bodyPr/>
        <a:lstStyle/>
        <a:p>
          <a:r>
            <a:rPr lang="en-GB" dirty="0" smtClean="0"/>
            <a:t>BOLD fetal brain/other organs (?liver) ?difference recipient/donor ?predictive outcome</a:t>
          </a:r>
          <a:endParaRPr lang="en-GB" dirty="0"/>
        </a:p>
      </dgm:t>
    </dgm:pt>
    <dgm:pt modelId="{B94179EB-1316-174B-9BD2-6B7E85C7D65A}" type="parTrans" cxnId="{1E2F23B4-A116-2C4D-AF7C-D4A96A9EF029}">
      <dgm:prSet/>
      <dgm:spPr/>
      <dgm:t>
        <a:bodyPr/>
        <a:lstStyle/>
        <a:p>
          <a:endParaRPr lang="en-GB"/>
        </a:p>
      </dgm:t>
    </dgm:pt>
    <dgm:pt modelId="{3F56A753-03CB-0948-AA32-CEEB0E3C2A25}" type="sibTrans" cxnId="{1E2F23B4-A116-2C4D-AF7C-D4A96A9EF029}">
      <dgm:prSet/>
      <dgm:spPr/>
      <dgm:t>
        <a:bodyPr/>
        <a:lstStyle/>
        <a:p>
          <a:endParaRPr lang="en-GB"/>
        </a:p>
      </dgm:t>
    </dgm:pt>
    <dgm:pt modelId="{2D64FB8F-CE9D-514B-BF62-483A1C228AE1}">
      <dgm:prSet phldrT="[Text]"/>
      <dgm:spPr/>
      <dgm:t>
        <a:bodyPr/>
        <a:lstStyle/>
        <a:p>
          <a:r>
            <a:rPr lang="en-GB" dirty="0" smtClean="0"/>
            <a:t>Renal perfusion - ?decreased in donor (renin-</a:t>
          </a:r>
          <a:r>
            <a:rPr lang="en-GB" dirty="0" err="1" smtClean="0"/>
            <a:t>angiotensis</a:t>
          </a:r>
          <a:r>
            <a:rPr lang="en-GB" dirty="0" smtClean="0"/>
            <a:t> system)</a:t>
          </a:r>
          <a:endParaRPr lang="en-GB" dirty="0"/>
        </a:p>
      </dgm:t>
    </dgm:pt>
    <dgm:pt modelId="{58810F0B-4592-BD46-B6DD-D1C84F70EB61}" type="parTrans" cxnId="{DC8E9120-A006-4840-8D8C-F8D482B162E8}">
      <dgm:prSet/>
      <dgm:spPr/>
      <dgm:t>
        <a:bodyPr/>
        <a:lstStyle/>
        <a:p>
          <a:endParaRPr lang="en-GB"/>
        </a:p>
      </dgm:t>
    </dgm:pt>
    <dgm:pt modelId="{FA6DE3D8-0869-A64E-81A6-7F50A8413CB1}" type="sibTrans" cxnId="{DC8E9120-A006-4840-8D8C-F8D482B162E8}">
      <dgm:prSet/>
      <dgm:spPr/>
      <dgm:t>
        <a:bodyPr/>
        <a:lstStyle/>
        <a:p>
          <a:endParaRPr lang="en-GB"/>
        </a:p>
      </dgm:t>
    </dgm:pt>
    <dgm:pt modelId="{DCF50391-9F7B-B340-8034-38DC7A318C5C}">
      <dgm:prSet phldrT="[Text]"/>
      <dgm:spPr/>
      <dgm:t>
        <a:bodyPr/>
        <a:lstStyle/>
        <a:p>
          <a:r>
            <a:rPr lang="en-GB" dirty="0" smtClean="0"/>
            <a:t>DWI fetal brain before and after laser - ?change caused by laser</a:t>
          </a:r>
          <a:endParaRPr lang="en-GB" dirty="0"/>
        </a:p>
      </dgm:t>
    </dgm:pt>
    <dgm:pt modelId="{7E314E8F-EC91-1741-AAF6-5F36163F90A2}" type="parTrans" cxnId="{49D33E61-FA45-E241-B1D1-73249F7AEC98}">
      <dgm:prSet/>
      <dgm:spPr/>
      <dgm:t>
        <a:bodyPr/>
        <a:lstStyle/>
        <a:p>
          <a:endParaRPr lang="en-GB"/>
        </a:p>
      </dgm:t>
    </dgm:pt>
    <dgm:pt modelId="{633578A8-45A2-244C-8899-E68840334024}" type="sibTrans" cxnId="{49D33E61-FA45-E241-B1D1-73249F7AEC98}">
      <dgm:prSet/>
      <dgm:spPr/>
      <dgm:t>
        <a:bodyPr/>
        <a:lstStyle/>
        <a:p>
          <a:endParaRPr lang="en-GB"/>
        </a:p>
      </dgm:t>
    </dgm:pt>
    <dgm:pt modelId="{7294F2F7-5F40-7D40-B7BF-0C8A8AD6DA0C}">
      <dgm:prSet phldrT="[Text]"/>
      <dgm:spPr/>
      <dgm:t>
        <a:bodyPr/>
        <a:lstStyle/>
        <a:p>
          <a:r>
            <a:rPr lang="en-GB" dirty="0" smtClean="0"/>
            <a:t>Long term follow up needed – clinical relevance of changes seen – function brain MRI, T2/1 weighted MRI</a:t>
          </a:r>
          <a:endParaRPr lang="en-GB" dirty="0"/>
        </a:p>
      </dgm:t>
    </dgm:pt>
    <dgm:pt modelId="{8F4B7C11-C8CF-6C44-8E67-78B72ACA91DA}" type="parTrans" cxnId="{5B641FD1-8223-3B49-8CB1-41F6EFAB6FEE}">
      <dgm:prSet/>
      <dgm:spPr/>
      <dgm:t>
        <a:bodyPr/>
        <a:lstStyle/>
        <a:p>
          <a:endParaRPr lang="en-GB"/>
        </a:p>
      </dgm:t>
    </dgm:pt>
    <dgm:pt modelId="{25E04E36-326A-B745-8FAC-FB07FCB09A85}" type="sibTrans" cxnId="{5B641FD1-8223-3B49-8CB1-41F6EFAB6FEE}">
      <dgm:prSet/>
      <dgm:spPr/>
      <dgm:t>
        <a:bodyPr/>
        <a:lstStyle/>
        <a:p>
          <a:endParaRPr lang="en-GB"/>
        </a:p>
      </dgm:t>
    </dgm:pt>
    <dgm:pt modelId="{620FAA0A-68BF-CD4D-8EDA-6D862278BB90}">
      <dgm:prSet phldrT="[Text]"/>
      <dgm:spPr/>
      <dgm:t>
        <a:bodyPr/>
        <a:lstStyle/>
        <a:p>
          <a:endParaRPr lang="en-GB" dirty="0"/>
        </a:p>
      </dgm:t>
    </dgm:pt>
    <dgm:pt modelId="{86785BDA-CEF9-7745-B3DD-1A562903B7F2}" type="parTrans" cxnId="{48DB35D8-9E8A-484E-9EC6-802DF0BDBE3F}">
      <dgm:prSet/>
      <dgm:spPr/>
      <dgm:t>
        <a:bodyPr/>
        <a:lstStyle/>
        <a:p>
          <a:endParaRPr lang="en-GB"/>
        </a:p>
      </dgm:t>
    </dgm:pt>
    <dgm:pt modelId="{1C66B9B8-BAFB-B64C-BE52-C6F0E2C82961}" type="sibTrans" cxnId="{48DB35D8-9E8A-484E-9EC6-802DF0BDBE3F}">
      <dgm:prSet/>
      <dgm:spPr/>
      <dgm:t>
        <a:bodyPr/>
        <a:lstStyle/>
        <a:p>
          <a:endParaRPr lang="en-GB"/>
        </a:p>
      </dgm:t>
    </dgm:pt>
    <dgm:pt modelId="{3A526BCF-AEDA-8343-A22E-B88681DF3E33}" type="pres">
      <dgm:prSet presAssocID="{DC937B4C-4938-4A42-B907-CE06CB2B436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42FD5C7C-1E98-CC49-AB2E-6C3A50E56F14}" type="pres">
      <dgm:prSet presAssocID="{9095BF6F-ED82-C248-9308-80E76BE1F0D6}" presName="singleCycle" presStyleCnt="0"/>
      <dgm:spPr/>
    </dgm:pt>
    <dgm:pt modelId="{2881D8D3-6887-0543-82B9-DD18E23F75A1}" type="pres">
      <dgm:prSet presAssocID="{9095BF6F-ED82-C248-9308-80E76BE1F0D6}" presName="singleCenter" presStyleLbl="node1" presStyleIdx="0" presStyleCnt="7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FBB717A8-2789-314F-8422-5F0A465DF9EE}" type="pres">
      <dgm:prSet presAssocID="{7E314E8F-EC91-1741-AAF6-5F36163F90A2}" presName="Name56" presStyleLbl="parChTrans1D2" presStyleIdx="0" presStyleCnt="6"/>
      <dgm:spPr/>
      <dgm:t>
        <a:bodyPr/>
        <a:lstStyle/>
        <a:p>
          <a:endParaRPr lang="en-GB"/>
        </a:p>
      </dgm:t>
    </dgm:pt>
    <dgm:pt modelId="{0AB84C33-3265-F14D-A119-3DCA2B08E072}" type="pres">
      <dgm:prSet presAssocID="{DCF50391-9F7B-B340-8034-38DC7A318C5C}" presName="text0" presStyleLbl="node1" presStyleIdx="1" presStyleCnt="7" custScaleX="1604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79A82E-E707-664E-87A5-BFC968A2F955}" type="pres">
      <dgm:prSet presAssocID="{8F4B7C11-C8CF-6C44-8E67-78B72ACA91DA}" presName="Name56" presStyleLbl="parChTrans1D2" presStyleIdx="1" presStyleCnt="6"/>
      <dgm:spPr/>
      <dgm:t>
        <a:bodyPr/>
        <a:lstStyle/>
        <a:p>
          <a:endParaRPr lang="en-GB"/>
        </a:p>
      </dgm:t>
    </dgm:pt>
    <dgm:pt modelId="{FD7D34F1-4E14-F545-8356-B6BF876C7426}" type="pres">
      <dgm:prSet presAssocID="{7294F2F7-5F40-7D40-B7BF-0C8A8AD6DA0C}" presName="text0" presStyleLbl="node1" presStyleIdx="2" presStyleCnt="7" custScaleX="1604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FC6152-A8B2-D24B-96B8-068CAE6D6F99}" type="pres">
      <dgm:prSet presAssocID="{B94179EB-1316-174B-9BD2-6B7E85C7D65A}" presName="Name56" presStyleLbl="parChTrans1D2" presStyleIdx="2" presStyleCnt="6"/>
      <dgm:spPr/>
      <dgm:t>
        <a:bodyPr/>
        <a:lstStyle/>
        <a:p>
          <a:endParaRPr lang="en-GB"/>
        </a:p>
      </dgm:t>
    </dgm:pt>
    <dgm:pt modelId="{B5F15115-DF61-994E-8044-9B7EE1000AB1}" type="pres">
      <dgm:prSet presAssocID="{7ECF1435-9236-3940-877F-81B25E9C18AF}" presName="text0" presStyleLbl="node1" presStyleIdx="3" presStyleCnt="7" custScaleX="1604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168B19-CD66-0A4A-B0D0-57BC38757789}" type="pres">
      <dgm:prSet presAssocID="{58810F0B-4592-BD46-B6DD-D1C84F70EB61}" presName="Name56" presStyleLbl="parChTrans1D2" presStyleIdx="3" presStyleCnt="6"/>
      <dgm:spPr/>
      <dgm:t>
        <a:bodyPr/>
        <a:lstStyle/>
        <a:p>
          <a:endParaRPr lang="en-GB"/>
        </a:p>
      </dgm:t>
    </dgm:pt>
    <dgm:pt modelId="{EB53505E-51A7-0B4E-ADFD-07753F571471}" type="pres">
      <dgm:prSet presAssocID="{2D64FB8F-CE9D-514B-BF62-483A1C228AE1}" presName="text0" presStyleLbl="node1" presStyleIdx="4" presStyleCnt="7" custScaleX="1604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E4B9FB-9C2E-9B40-B193-0C2C708CC965}" type="pres">
      <dgm:prSet presAssocID="{7332D82D-6FCD-164D-A6C6-A2C0105F027C}" presName="Name56" presStyleLbl="parChTrans1D2" presStyleIdx="4" presStyleCnt="6"/>
      <dgm:spPr/>
      <dgm:t>
        <a:bodyPr/>
        <a:lstStyle/>
        <a:p>
          <a:endParaRPr lang="en-GB"/>
        </a:p>
      </dgm:t>
    </dgm:pt>
    <dgm:pt modelId="{76B2A0A9-91EA-4847-9291-1CD8CFAD42D0}" type="pres">
      <dgm:prSet presAssocID="{1A781300-F7C7-4D40-9C4A-31397B660DA1}" presName="text0" presStyleLbl="node1" presStyleIdx="5" presStyleCnt="7" custScaleX="1604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07B8B5-3646-8948-A0BD-0981F35F5CA7}" type="pres">
      <dgm:prSet presAssocID="{DFEC84CB-7371-1C4B-8EC0-F116AD5EAD49}" presName="Name56" presStyleLbl="parChTrans1D2" presStyleIdx="5" presStyleCnt="6"/>
      <dgm:spPr/>
      <dgm:t>
        <a:bodyPr/>
        <a:lstStyle/>
        <a:p>
          <a:endParaRPr lang="en-GB"/>
        </a:p>
      </dgm:t>
    </dgm:pt>
    <dgm:pt modelId="{4284D79A-0916-944A-859A-9AD39FF3F87F}" type="pres">
      <dgm:prSet presAssocID="{02F329F1-3580-704E-9AE9-76ABB82C20B8}" presName="text0" presStyleLbl="node1" presStyleIdx="6" presStyleCnt="7" custScaleX="1604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E79CEF3-48DA-DE45-96D5-75FC05E05109}" type="presOf" srcId="{8F4B7C11-C8CF-6C44-8E67-78B72ACA91DA}" destId="{5A79A82E-E707-664E-87A5-BFC968A2F955}" srcOrd="0" destOrd="0" presId="urn:microsoft.com/office/officeart/2008/layout/RadialCluster"/>
    <dgm:cxn modelId="{3DB54D88-B17E-494D-9E5F-1FBA99516A54}" type="presOf" srcId="{58810F0B-4592-BD46-B6DD-D1C84F70EB61}" destId="{22168B19-CD66-0A4A-B0D0-57BC38757789}" srcOrd="0" destOrd="0" presId="urn:microsoft.com/office/officeart/2008/layout/RadialCluster"/>
    <dgm:cxn modelId="{D29D9CF9-FB8C-CC47-A87A-168ADA53A228}" type="presOf" srcId="{2D64FB8F-CE9D-514B-BF62-483A1C228AE1}" destId="{EB53505E-51A7-0B4E-ADFD-07753F571471}" srcOrd="0" destOrd="0" presId="urn:microsoft.com/office/officeart/2008/layout/RadialCluster"/>
    <dgm:cxn modelId="{83B4B913-C126-214E-A3F0-5A514853AA84}" srcId="{DC937B4C-4938-4A42-B907-CE06CB2B4365}" destId="{1ED72418-D641-8D42-8DFC-CCE3B5FCF104}" srcOrd="2" destOrd="0" parTransId="{C5570B53-6047-074B-84CA-C4F7C7B29849}" sibTransId="{E703976C-FC1C-D241-B765-1D8EC56390F9}"/>
    <dgm:cxn modelId="{A06AAA2C-35C6-2140-B5A9-AA6948B8B3A3}" type="presOf" srcId="{02F329F1-3580-704E-9AE9-76ABB82C20B8}" destId="{4284D79A-0916-944A-859A-9AD39FF3F87F}" srcOrd="0" destOrd="0" presId="urn:microsoft.com/office/officeart/2008/layout/RadialCluster"/>
    <dgm:cxn modelId="{813D0A02-4A4B-A741-8C39-F116F238F401}" type="presOf" srcId="{B94179EB-1316-174B-9BD2-6B7E85C7D65A}" destId="{43FC6152-A8B2-D24B-96B8-068CAE6D6F99}" srcOrd="0" destOrd="0" presId="urn:microsoft.com/office/officeart/2008/layout/RadialCluster"/>
    <dgm:cxn modelId="{DC8E9120-A006-4840-8D8C-F8D482B162E8}" srcId="{9095BF6F-ED82-C248-9308-80E76BE1F0D6}" destId="{2D64FB8F-CE9D-514B-BF62-483A1C228AE1}" srcOrd="3" destOrd="0" parTransId="{58810F0B-4592-BD46-B6DD-D1C84F70EB61}" sibTransId="{FA6DE3D8-0869-A64E-81A6-7F50A8413CB1}"/>
    <dgm:cxn modelId="{30F21675-D86E-064F-BD97-EE1B7A495C8D}" type="presOf" srcId="{1A781300-F7C7-4D40-9C4A-31397B660DA1}" destId="{76B2A0A9-91EA-4847-9291-1CD8CFAD42D0}" srcOrd="0" destOrd="0" presId="urn:microsoft.com/office/officeart/2008/layout/RadialCluster"/>
    <dgm:cxn modelId="{78C0A568-9162-564E-90C2-88A7F7136FFB}" type="presOf" srcId="{DC937B4C-4938-4A42-B907-CE06CB2B4365}" destId="{3A526BCF-AEDA-8343-A22E-B88681DF3E33}" srcOrd="0" destOrd="0" presId="urn:microsoft.com/office/officeart/2008/layout/RadialCluster"/>
    <dgm:cxn modelId="{2958A76C-75BA-994D-837B-2FFF6EE5DD0A}" type="presOf" srcId="{DFEC84CB-7371-1C4B-8EC0-F116AD5EAD49}" destId="{4F07B8B5-3646-8948-A0BD-0981F35F5CA7}" srcOrd="0" destOrd="0" presId="urn:microsoft.com/office/officeart/2008/layout/RadialCluster"/>
    <dgm:cxn modelId="{BF04F72A-AD7B-D143-BFD4-C41C083320D9}" type="presOf" srcId="{DCF50391-9F7B-B340-8034-38DC7A318C5C}" destId="{0AB84C33-3265-F14D-A119-3DCA2B08E072}" srcOrd="0" destOrd="0" presId="urn:microsoft.com/office/officeart/2008/layout/RadialCluster"/>
    <dgm:cxn modelId="{1E2F23B4-A116-2C4D-AF7C-D4A96A9EF029}" srcId="{9095BF6F-ED82-C248-9308-80E76BE1F0D6}" destId="{7ECF1435-9236-3940-877F-81B25E9C18AF}" srcOrd="2" destOrd="0" parTransId="{B94179EB-1316-174B-9BD2-6B7E85C7D65A}" sibTransId="{3F56A753-03CB-0948-AA32-CEEB0E3C2A25}"/>
    <dgm:cxn modelId="{1A598F70-BED4-C940-92DF-70F7401A47AF}" srcId="{9095BF6F-ED82-C248-9308-80E76BE1F0D6}" destId="{1A781300-F7C7-4D40-9C4A-31397B660DA1}" srcOrd="4" destOrd="0" parTransId="{7332D82D-6FCD-164D-A6C6-A2C0105F027C}" sibTransId="{0178784F-0306-554A-9074-517C25931CE7}"/>
    <dgm:cxn modelId="{293474F1-5391-7E45-A6E8-AAD967CF24EA}" srcId="{9095BF6F-ED82-C248-9308-80E76BE1F0D6}" destId="{02F329F1-3580-704E-9AE9-76ABB82C20B8}" srcOrd="5" destOrd="0" parTransId="{DFEC84CB-7371-1C4B-8EC0-F116AD5EAD49}" sibTransId="{A686F687-9887-CA42-8DD4-555223AF25BE}"/>
    <dgm:cxn modelId="{49D33E61-FA45-E241-B1D1-73249F7AEC98}" srcId="{9095BF6F-ED82-C248-9308-80E76BE1F0D6}" destId="{DCF50391-9F7B-B340-8034-38DC7A318C5C}" srcOrd="0" destOrd="0" parTransId="{7E314E8F-EC91-1741-AAF6-5F36163F90A2}" sibTransId="{633578A8-45A2-244C-8899-E68840334024}"/>
    <dgm:cxn modelId="{2EE440D0-3E3B-734F-B4DA-4FA6625B773E}" type="presOf" srcId="{9095BF6F-ED82-C248-9308-80E76BE1F0D6}" destId="{2881D8D3-6887-0543-82B9-DD18E23F75A1}" srcOrd="0" destOrd="0" presId="urn:microsoft.com/office/officeart/2008/layout/RadialCluster"/>
    <dgm:cxn modelId="{E8325AE0-E541-A949-AEDA-00AD37373CB1}" type="presOf" srcId="{7E314E8F-EC91-1741-AAF6-5F36163F90A2}" destId="{FBB717A8-2789-314F-8422-5F0A465DF9EE}" srcOrd="0" destOrd="0" presId="urn:microsoft.com/office/officeart/2008/layout/RadialCluster"/>
    <dgm:cxn modelId="{48DB35D8-9E8A-484E-9EC6-802DF0BDBE3F}" srcId="{DC937B4C-4938-4A42-B907-CE06CB2B4365}" destId="{620FAA0A-68BF-CD4D-8EDA-6D862278BB90}" srcOrd="1" destOrd="0" parTransId="{86785BDA-CEF9-7745-B3DD-1A562903B7F2}" sibTransId="{1C66B9B8-BAFB-B64C-BE52-C6F0E2C82961}"/>
    <dgm:cxn modelId="{730C911F-5BD2-2C45-9AD6-994FD52BC5FE}" type="presOf" srcId="{7332D82D-6FCD-164D-A6C6-A2C0105F027C}" destId="{1DE4B9FB-9C2E-9B40-B193-0C2C708CC965}" srcOrd="0" destOrd="0" presId="urn:microsoft.com/office/officeart/2008/layout/RadialCluster"/>
    <dgm:cxn modelId="{E6CC9062-8C52-054A-9FCF-23220B793757}" srcId="{DC937B4C-4938-4A42-B907-CE06CB2B4365}" destId="{9095BF6F-ED82-C248-9308-80E76BE1F0D6}" srcOrd="0" destOrd="0" parTransId="{FAE80E1E-B08B-2A4B-8C09-517027520DCB}" sibTransId="{72824FB1-5075-B14B-A384-A01FC73BA6BC}"/>
    <dgm:cxn modelId="{5B641FD1-8223-3B49-8CB1-41F6EFAB6FEE}" srcId="{9095BF6F-ED82-C248-9308-80E76BE1F0D6}" destId="{7294F2F7-5F40-7D40-B7BF-0C8A8AD6DA0C}" srcOrd="1" destOrd="0" parTransId="{8F4B7C11-C8CF-6C44-8E67-78B72ACA91DA}" sibTransId="{25E04E36-326A-B745-8FAC-FB07FCB09A85}"/>
    <dgm:cxn modelId="{1D226DB0-C7AD-A945-8D75-23E8B575DC36}" type="presOf" srcId="{7ECF1435-9236-3940-877F-81B25E9C18AF}" destId="{B5F15115-DF61-994E-8044-9B7EE1000AB1}" srcOrd="0" destOrd="0" presId="urn:microsoft.com/office/officeart/2008/layout/RadialCluster"/>
    <dgm:cxn modelId="{EA020AC9-EB8B-6044-82C6-F8E99B128E94}" type="presOf" srcId="{7294F2F7-5F40-7D40-B7BF-0C8A8AD6DA0C}" destId="{FD7D34F1-4E14-F545-8356-B6BF876C7426}" srcOrd="0" destOrd="0" presId="urn:microsoft.com/office/officeart/2008/layout/RadialCluster"/>
    <dgm:cxn modelId="{2AEB4A57-F1AA-064D-9F64-3D22B3491A86}" type="presParOf" srcId="{3A526BCF-AEDA-8343-A22E-B88681DF3E33}" destId="{42FD5C7C-1E98-CC49-AB2E-6C3A50E56F14}" srcOrd="0" destOrd="0" presId="urn:microsoft.com/office/officeart/2008/layout/RadialCluster"/>
    <dgm:cxn modelId="{1CF7CE33-A2F0-0945-82B8-267976A0D200}" type="presParOf" srcId="{42FD5C7C-1E98-CC49-AB2E-6C3A50E56F14}" destId="{2881D8D3-6887-0543-82B9-DD18E23F75A1}" srcOrd="0" destOrd="0" presId="urn:microsoft.com/office/officeart/2008/layout/RadialCluster"/>
    <dgm:cxn modelId="{8AA71D75-50BA-1F44-A707-C72E16F015B7}" type="presParOf" srcId="{42FD5C7C-1E98-CC49-AB2E-6C3A50E56F14}" destId="{FBB717A8-2789-314F-8422-5F0A465DF9EE}" srcOrd="1" destOrd="0" presId="urn:microsoft.com/office/officeart/2008/layout/RadialCluster"/>
    <dgm:cxn modelId="{FB55E83B-47D3-9141-AECB-BC889FF51E80}" type="presParOf" srcId="{42FD5C7C-1E98-CC49-AB2E-6C3A50E56F14}" destId="{0AB84C33-3265-F14D-A119-3DCA2B08E072}" srcOrd="2" destOrd="0" presId="urn:microsoft.com/office/officeart/2008/layout/RadialCluster"/>
    <dgm:cxn modelId="{C20981EA-2E13-6F40-BA0F-CC78D2302C11}" type="presParOf" srcId="{42FD5C7C-1E98-CC49-AB2E-6C3A50E56F14}" destId="{5A79A82E-E707-664E-87A5-BFC968A2F955}" srcOrd="3" destOrd="0" presId="urn:microsoft.com/office/officeart/2008/layout/RadialCluster"/>
    <dgm:cxn modelId="{5DEC39FE-0F96-EA4C-8662-94B8C343F4CE}" type="presParOf" srcId="{42FD5C7C-1E98-CC49-AB2E-6C3A50E56F14}" destId="{FD7D34F1-4E14-F545-8356-B6BF876C7426}" srcOrd="4" destOrd="0" presId="urn:microsoft.com/office/officeart/2008/layout/RadialCluster"/>
    <dgm:cxn modelId="{222EFBEB-D1DF-B842-93C3-ADDCEC07CA2A}" type="presParOf" srcId="{42FD5C7C-1E98-CC49-AB2E-6C3A50E56F14}" destId="{43FC6152-A8B2-D24B-96B8-068CAE6D6F99}" srcOrd="5" destOrd="0" presId="urn:microsoft.com/office/officeart/2008/layout/RadialCluster"/>
    <dgm:cxn modelId="{C0F0A569-FDAB-BE49-AAA1-8C4D4B0C182C}" type="presParOf" srcId="{42FD5C7C-1E98-CC49-AB2E-6C3A50E56F14}" destId="{B5F15115-DF61-994E-8044-9B7EE1000AB1}" srcOrd="6" destOrd="0" presId="urn:microsoft.com/office/officeart/2008/layout/RadialCluster"/>
    <dgm:cxn modelId="{7663CE95-DFEA-3F4C-88D2-ECE79DC2A879}" type="presParOf" srcId="{42FD5C7C-1E98-CC49-AB2E-6C3A50E56F14}" destId="{22168B19-CD66-0A4A-B0D0-57BC38757789}" srcOrd="7" destOrd="0" presId="urn:microsoft.com/office/officeart/2008/layout/RadialCluster"/>
    <dgm:cxn modelId="{3DC13E5C-1DE5-7F49-938A-9DA44674D44B}" type="presParOf" srcId="{42FD5C7C-1E98-CC49-AB2E-6C3A50E56F14}" destId="{EB53505E-51A7-0B4E-ADFD-07753F571471}" srcOrd="8" destOrd="0" presId="urn:microsoft.com/office/officeart/2008/layout/RadialCluster"/>
    <dgm:cxn modelId="{EC8117ED-C942-5849-BEF8-E5877705808B}" type="presParOf" srcId="{42FD5C7C-1E98-CC49-AB2E-6C3A50E56F14}" destId="{1DE4B9FB-9C2E-9B40-B193-0C2C708CC965}" srcOrd="9" destOrd="0" presId="urn:microsoft.com/office/officeart/2008/layout/RadialCluster"/>
    <dgm:cxn modelId="{1D3D537F-59C4-204B-A789-87D428ED078D}" type="presParOf" srcId="{42FD5C7C-1E98-CC49-AB2E-6C3A50E56F14}" destId="{76B2A0A9-91EA-4847-9291-1CD8CFAD42D0}" srcOrd="10" destOrd="0" presId="urn:microsoft.com/office/officeart/2008/layout/RadialCluster"/>
    <dgm:cxn modelId="{C4784EA9-25DE-6A4B-801C-D63D321A4772}" type="presParOf" srcId="{42FD5C7C-1E98-CC49-AB2E-6C3A50E56F14}" destId="{4F07B8B5-3646-8948-A0BD-0981F35F5CA7}" srcOrd="11" destOrd="0" presId="urn:microsoft.com/office/officeart/2008/layout/RadialCluster"/>
    <dgm:cxn modelId="{B9718A15-5AD0-A140-97B8-FFA287D015B3}" type="presParOf" srcId="{42FD5C7C-1E98-CC49-AB2E-6C3A50E56F14}" destId="{4284D79A-0916-944A-859A-9AD39FF3F87F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2B853-1F5D-0A45-A96D-0C14480F35F3}">
      <dsp:nvSpPr>
        <dsp:cNvPr id="0" name=""/>
        <dsp:cNvSpPr/>
      </dsp:nvSpPr>
      <dsp:spPr>
        <a:xfrm>
          <a:off x="3263283" y="2102025"/>
          <a:ext cx="1703033" cy="17030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TTTS – MRI findings in literature</a:t>
          </a:r>
          <a:endParaRPr lang="en-GB" sz="2500" kern="1200" dirty="0"/>
        </a:p>
      </dsp:txBody>
      <dsp:txXfrm>
        <a:off x="3346418" y="2185160"/>
        <a:ext cx="1536763" cy="1536763"/>
      </dsp:txXfrm>
    </dsp:sp>
    <dsp:sp modelId="{F6C083EB-B07C-3249-9FA6-1A3CFC1AB451}">
      <dsp:nvSpPr>
        <dsp:cNvPr id="0" name=""/>
        <dsp:cNvSpPr/>
      </dsp:nvSpPr>
      <dsp:spPr>
        <a:xfrm rot="16200000">
          <a:off x="3663019" y="1650244"/>
          <a:ext cx="9035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3561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96DAA-41CB-8D44-97E0-612E0D6CCF89}">
      <dsp:nvSpPr>
        <dsp:cNvPr id="0" name=""/>
        <dsp:cNvSpPr/>
      </dsp:nvSpPr>
      <dsp:spPr>
        <a:xfrm>
          <a:off x="3179621" y="57431"/>
          <a:ext cx="1870357" cy="11410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Recipient – dilated renal collection system</a:t>
          </a:r>
          <a:endParaRPr lang="en-GB" sz="1800" kern="1200" dirty="0"/>
        </a:p>
      </dsp:txBody>
      <dsp:txXfrm>
        <a:off x="3235322" y="113132"/>
        <a:ext cx="1758955" cy="1029630"/>
      </dsp:txXfrm>
    </dsp:sp>
    <dsp:sp modelId="{B97518A0-E6FF-664C-AFFC-870AC20E961E}">
      <dsp:nvSpPr>
        <dsp:cNvPr id="0" name=""/>
        <dsp:cNvSpPr/>
      </dsp:nvSpPr>
      <dsp:spPr>
        <a:xfrm rot="19285714">
          <a:off x="4931254" y="2174277"/>
          <a:ext cx="3214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426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FEFD7-5BDA-3441-AC3E-9C09390F6CA1}">
      <dsp:nvSpPr>
        <dsp:cNvPr id="0" name=""/>
        <dsp:cNvSpPr/>
      </dsp:nvSpPr>
      <dsp:spPr>
        <a:xfrm>
          <a:off x="4997843" y="933041"/>
          <a:ext cx="1870357" cy="11410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Recipient - Cardiomegaly/</a:t>
          </a:r>
          <a:r>
            <a:rPr lang="en-GB" sz="2100" kern="1200" dirty="0" err="1" smtClean="0"/>
            <a:t>hydrops</a:t>
          </a:r>
          <a:endParaRPr lang="en-GB" sz="2100" kern="1200" dirty="0"/>
        </a:p>
      </dsp:txBody>
      <dsp:txXfrm>
        <a:off x="5053544" y="988742"/>
        <a:ext cx="1758955" cy="1029630"/>
      </dsp:txXfrm>
    </dsp:sp>
    <dsp:sp modelId="{07275E08-3A4E-9E46-9F69-823CEA06799E}">
      <dsp:nvSpPr>
        <dsp:cNvPr id="0" name=""/>
        <dsp:cNvSpPr/>
      </dsp:nvSpPr>
      <dsp:spPr>
        <a:xfrm rot="771429">
          <a:off x="4960137" y="3202741"/>
          <a:ext cx="492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2950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BB01B-F3EF-0449-A49C-C02099F764EE}">
      <dsp:nvSpPr>
        <dsp:cNvPr id="0" name=""/>
        <dsp:cNvSpPr/>
      </dsp:nvSpPr>
      <dsp:spPr>
        <a:xfrm>
          <a:off x="5446907" y="2900519"/>
          <a:ext cx="1870357" cy="11410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700" kern="1200" dirty="0" smtClean="0"/>
            <a:t>Recipient -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Cerebral venous sinus enlargement</a:t>
          </a:r>
          <a:endParaRPr lang="en-GB" sz="1700" kern="1200" dirty="0"/>
        </a:p>
      </dsp:txBody>
      <dsp:txXfrm>
        <a:off x="5502608" y="2956220"/>
        <a:ext cx="1758955" cy="1029630"/>
      </dsp:txXfrm>
    </dsp:sp>
    <dsp:sp modelId="{221463A4-FF25-A048-8F0A-FDA5A404967A}">
      <dsp:nvSpPr>
        <dsp:cNvPr id="0" name=""/>
        <dsp:cNvSpPr/>
      </dsp:nvSpPr>
      <dsp:spPr>
        <a:xfrm rot="3857143">
          <a:off x="4313351" y="4141686"/>
          <a:ext cx="7472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7256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85561-C41F-E14C-850B-40D541339192}">
      <dsp:nvSpPr>
        <dsp:cNvPr id="0" name=""/>
        <dsp:cNvSpPr/>
      </dsp:nvSpPr>
      <dsp:spPr>
        <a:xfrm>
          <a:off x="4188658" y="4478313"/>
          <a:ext cx="1870357" cy="11410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Recipient -Lung lesions  CCAM</a:t>
          </a:r>
          <a:endParaRPr lang="en-GB" sz="2200" kern="1200" dirty="0"/>
        </a:p>
      </dsp:txBody>
      <dsp:txXfrm>
        <a:off x="4244359" y="4534014"/>
        <a:ext cx="1758955" cy="1029630"/>
      </dsp:txXfrm>
    </dsp:sp>
    <dsp:sp modelId="{3544EBF8-5819-2B44-B280-480F6724D32B}">
      <dsp:nvSpPr>
        <dsp:cNvPr id="0" name=""/>
        <dsp:cNvSpPr/>
      </dsp:nvSpPr>
      <dsp:spPr>
        <a:xfrm rot="6942857">
          <a:off x="3168991" y="4141686"/>
          <a:ext cx="7472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7256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0C505-9829-2946-90D3-064947D0075F}">
      <dsp:nvSpPr>
        <dsp:cNvPr id="0" name=""/>
        <dsp:cNvSpPr/>
      </dsp:nvSpPr>
      <dsp:spPr>
        <a:xfrm>
          <a:off x="2170583" y="4478313"/>
          <a:ext cx="1870357" cy="11410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100" kern="1200" dirty="0" smtClean="0"/>
            <a:t>Donor -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err="1" smtClean="0"/>
            <a:t>Hypoplastic</a:t>
          </a:r>
          <a:r>
            <a:rPr lang="en-GB" sz="2100" kern="1200" dirty="0" smtClean="0"/>
            <a:t> lungs</a:t>
          </a:r>
          <a:endParaRPr lang="en-GB" sz="2100" kern="1200" dirty="0"/>
        </a:p>
      </dsp:txBody>
      <dsp:txXfrm>
        <a:off x="2226284" y="4534014"/>
        <a:ext cx="1758955" cy="1029630"/>
      </dsp:txXfrm>
    </dsp:sp>
    <dsp:sp modelId="{39CFB090-2F68-3E43-9880-31E9C61C14F1}">
      <dsp:nvSpPr>
        <dsp:cNvPr id="0" name=""/>
        <dsp:cNvSpPr/>
      </dsp:nvSpPr>
      <dsp:spPr>
        <a:xfrm rot="10028571">
          <a:off x="2776512" y="3202741"/>
          <a:ext cx="492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2950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F102B-D9FB-6E45-AC15-6BC5CAC15F34}">
      <dsp:nvSpPr>
        <dsp:cNvPr id="0" name=""/>
        <dsp:cNvSpPr/>
      </dsp:nvSpPr>
      <dsp:spPr>
        <a:xfrm>
          <a:off x="912334" y="2900519"/>
          <a:ext cx="1870357" cy="11410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Both - Cerebral malformations – PVL, IVH</a:t>
          </a:r>
          <a:endParaRPr lang="en-GB" sz="2100" kern="1200" dirty="0"/>
        </a:p>
      </dsp:txBody>
      <dsp:txXfrm>
        <a:off x="968035" y="2956220"/>
        <a:ext cx="1758955" cy="1029630"/>
      </dsp:txXfrm>
    </dsp:sp>
    <dsp:sp modelId="{233CC95F-FFE0-9043-9CB7-B858F132BDE9}">
      <dsp:nvSpPr>
        <dsp:cNvPr id="0" name=""/>
        <dsp:cNvSpPr/>
      </dsp:nvSpPr>
      <dsp:spPr>
        <a:xfrm rot="13114286">
          <a:off x="2976919" y="2174277"/>
          <a:ext cx="3214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426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C1309-4008-AC46-8A92-4D2F90DECE48}">
      <dsp:nvSpPr>
        <dsp:cNvPr id="0" name=""/>
        <dsp:cNvSpPr/>
      </dsp:nvSpPr>
      <dsp:spPr>
        <a:xfrm>
          <a:off x="1361398" y="933041"/>
          <a:ext cx="1870357" cy="11410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DWI – brain lesions after laser</a:t>
          </a:r>
          <a:endParaRPr lang="en-GB" sz="2200" kern="1200" dirty="0"/>
        </a:p>
      </dsp:txBody>
      <dsp:txXfrm>
        <a:off x="1417099" y="988742"/>
        <a:ext cx="1758955" cy="10296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1D8D3-6887-0543-82B9-DD18E23F75A1}">
      <dsp:nvSpPr>
        <dsp:cNvPr id="0" name=""/>
        <dsp:cNvSpPr/>
      </dsp:nvSpPr>
      <dsp:spPr>
        <a:xfrm>
          <a:off x="3254490" y="2007387"/>
          <a:ext cx="1720618" cy="172061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Ideas – TTTS Imaging</a:t>
          </a:r>
          <a:endParaRPr lang="en-GB" sz="3300" kern="1200" dirty="0"/>
        </a:p>
      </dsp:txBody>
      <dsp:txXfrm>
        <a:off x="3338484" y="2091381"/>
        <a:ext cx="1552630" cy="1552630"/>
      </dsp:txXfrm>
    </dsp:sp>
    <dsp:sp modelId="{FBB717A8-2789-314F-8422-5F0A465DF9EE}">
      <dsp:nvSpPr>
        <dsp:cNvPr id="0" name=""/>
        <dsp:cNvSpPr/>
      </dsp:nvSpPr>
      <dsp:spPr>
        <a:xfrm rot="16200000">
          <a:off x="3687759" y="1580347"/>
          <a:ext cx="85408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4080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84C33-3265-F14D-A119-3DCA2B08E072}">
      <dsp:nvSpPr>
        <dsp:cNvPr id="0" name=""/>
        <dsp:cNvSpPr/>
      </dsp:nvSpPr>
      <dsp:spPr>
        <a:xfrm>
          <a:off x="3190041" y="492"/>
          <a:ext cx="1849517" cy="1152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DWI fetal brain before and after laser - ?change caused by laser</a:t>
          </a:r>
          <a:endParaRPr lang="en-GB" sz="1700" kern="1200" dirty="0"/>
        </a:p>
      </dsp:txBody>
      <dsp:txXfrm>
        <a:off x="3246317" y="56768"/>
        <a:ext cx="1736965" cy="1040262"/>
      </dsp:txXfrm>
    </dsp:sp>
    <dsp:sp modelId="{5A79A82E-E707-664E-87A5-BFC968A2F955}">
      <dsp:nvSpPr>
        <dsp:cNvPr id="0" name=""/>
        <dsp:cNvSpPr/>
      </dsp:nvSpPr>
      <dsp:spPr>
        <a:xfrm rot="19800000">
          <a:off x="4959730" y="2313602"/>
          <a:ext cx="2295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578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D34F1-4E14-F545-8356-B6BF876C7426}">
      <dsp:nvSpPr>
        <dsp:cNvPr id="0" name=""/>
        <dsp:cNvSpPr/>
      </dsp:nvSpPr>
      <dsp:spPr>
        <a:xfrm>
          <a:off x="5173929" y="1145891"/>
          <a:ext cx="1849517" cy="1152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Long term follow up needed – clinical relevance of changes seen – function brain MRI, T2/1 weighted MRI</a:t>
          </a:r>
          <a:endParaRPr lang="en-GB" sz="1300" kern="1200" dirty="0"/>
        </a:p>
      </dsp:txBody>
      <dsp:txXfrm>
        <a:off x="5230205" y="1202167"/>
        <a:ext cx="1736965" cy="1040262"/>
      </dsp:txXfrm>
    </dsp:sp>
    <dsp:sp modelId="{43FC6152-A8B2-D24B-96B8-068CAE6D6F99}">
      <dsp:nvSpPr>
        <dsp:cNvPr id="0" name=""/>
        <dsp:cNvSpPr/>
      </dsp:nvSpPr>
      <dsp:spPr>
        <a:xfrm rot="1800000">
          <a:off x="4959730" y="3421791"/>
          <a:ext cx="2295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578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15115-DF61-994E-8044-9B7EE1000AB1}">
      <dsp:nvSpPr>
        <dsp:cNvPr id="0" name=""/>
        <dsp:cNvSpPr/>
      </dsp:nvSpPr>
      <dsp:spPr>
        <a:xfrm>
          <a:off x="5173929" y="3436688"/>
          <a:ext cx="1849517" cy="1152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BOLD fetal brain/other organs (?liver) ?difference recipient/donor ?predictive outcome</a:t>
          </a:r>
          <a:endParaRPr lang="en-GB" sz="1400" kern="1200" dirty="0"/>
        </a:p>
      </dsp:txBody>
      <dsp:txXfrm>
        <a:off x="5230205" y="3492964"/>
        <a:ext cx="1736965" cy="1040262"/>
      </dsp:txXfrm>
    </dsp:sp>
    <dsp:sp modelId="{22168B19-CD66-0A4A-B0D0-57BC38757789}">
      <dsp:nvSpPr>
        <dsp:cNvPr id="0" name=""/>
        <dsp:cNvSpPr/>
      </dsp:nvSpPr>
      <dsp:spPr>
        <a:xfrm rot="5400000">
          <a:off x="3687759" y="4155046"/>
          <a:ext cx="85408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4080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53505E-51A7-0B4E-ADFD-07753F571471}">
      <dsp:nvSpPr>
        <dsp:cNvPr id="0" name=""/>
        <dsp:cNvSpPr/>
      </dsp:nvSpPr>
      <dsp:spPr>
        <a:xfrm>
          <a:off x="3190041" y="4582086"/>
          <a:ext cx="1849517" cy="1152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Renal perfusion - ?decreased in donor (renin-</a:t>
          </a:r>
          <a:r>
            <a:rPr lang="en-GB" sz="1600" kern="1200" dirty="0" err="1" smtClean="0"/>
            <a:t>angiotensis</a:t>
          </a:r>
          <a:r>
            <a:rPr lang="en-GB" sz="1600" kern="1200" dirty="0" smtClean="0"/>
            <a:t> system)</a:t>
          </a:r>
          <a:endParaRPr lang="en-GB" sz="1600" kern="1200" dirty="0"/>
        </a:p>
      </dsp:txBody>
      <dsp:txXfrm>
        <a:off x="3246317" y="4638362"/>
        <a:ext cx="1736965" cy="1040262"/>
      </dsp:txXfrm>
    </dsp:sp>
    <dsp:sp modelId="{1DE4B9FB-9C2E-9B40-B193-0C2C708CC965}">
      <dsp:nvSpPr>
        <dsp:cNvPr id="0" name=""/>
        <dsp:cNvSpPr/>
      </dsp:nvSpPr>
      <dsp:spPr>
        <a:xfrm rot="9000000">
          <a:off x="3040291" y="3421791"/>
          <a:ext cx="2295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578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B2A0A9-91EA-4847-9291-1CD8CFAD42D0}">
      <dsp:nvSpPr>
        <dsp:cNvPr id="0" name=""/>
        <dsp:cNvSpPr/>
      </dsp:nvSpPr>
      <dsp:spPr>
        <a:xfrm>
          <a:off x="1206152" y="3436688"/>
          <a:ext cx="1849517" cy="1152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Placental perfusion – ASL, BOLD, DWI</a:t>
          </a:r>
          <a:endParaRPr lang="en-GB" sz="2000" kern="1200" dirty="0"/>
        </a:p>
      </dsp:txBody>
      <dsp:txXfrm>
        <a:off x="1262428" y="3492964"/>
        <a:ext cx="1736965" cy="1040262"/>
      </dsp:txXfrm>
    </dsp:sp>
    <dsp:sp modelId="{4F07B8B5-3646-8948-A0BD-0981F35F5CA7}">
      <dsp:nvSpPr>
        <dsp:cNvPr id="0" name=""/>
        <dsp:cNvSpPr/>
      </dsp:nvSpPr>
      <dsp:spPr>
        <a:xfrm rot="12600000">
          <a:off x="3040291" y="2313602"/>
          <a:ext cx="2295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578" y="0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4D79A-0916-944A-859A-9AD39FF3F87F}">
      <dsp:nvSpPr>
        <dsp:cNvPr id="0" name=""/>
        <dsp:cNvSpPr/>
      </dsp:nvSpPr>
      <dsp:spPr>
        <a:xfrm>
          <a:off x="1206152" y="1145891"/>
          <a:ext cx="1849517" cy="1152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Placental angiography</a:t>
          </a:r>
          <a:endParaRPr lang="en-GB" sz="2500" kern="1200" dirty="0"/>
        </a:p>
      </dsp:txBody>
      <dsp:txXfrm>
        <a:off x="1262428" y="1202167"/>
        <a:ext cx="1736965" cy="1040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06C87-B288-CA4D-926D-E1E0779B61D8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B744-DB0B-CC42-B1E2-0C44A1F52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5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err="1" smtClean="0"/>
              <a:t>Lopriore</a:t>
            </a:r>
            <a:r>
              <a:rPr lang="en-GB" dirty="0" smtClean="0"/>
              <a:t>, E. et al. Risk factors for neurodevelopment impairment in twin-twin transfusion syndrome treated with fetoscopic laser surgery. Obstet. Gynecol. 113, 361–6 (2009).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1. van Klink, J. M. M. et al. Cerebral Injury and Neurodevelopmental Outcome in Twin-Twin Transfusion Syndrome. </a:t>
            </a:r>
            <a:r>
              <a:rPr lang="en-GB" dirty="0" err="1" smtClean="0"/>
              <a:t>Curr</a:t>
            </a:r>
            <a:r>
              <a:rPr lang="en-GB" dirty="0" smtClean="0"/>
              <a:t>. Obstet. Gynecol. Rep. 2, 240–248 (2013).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B744-DB0B-CC42-B1E2-0C44A1F52F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4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 </a:t>
            </a:r>
            <a:r>
              <a:rPr lang="en-GB" dirty="0" err="1" smtClean="0"/>
              <a:t>Weisz</a:t>
            </a:r>
            <a:r>
              <a:rPr lang="en-GB" dirty="0" smtClean="0"/>
              <a:t>, B. et al. Early detection by diffusion-weighted sequence magnetic resonance imaging of severe brain lesions after fetoscopic laser coagulation for twin-twin transfusion syndrome. Ultrasound Obstet. Gynecol. 44, 44–9 (2014).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B744-DB0B-CC42-B1E2-0C44A1F52F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12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Death one twin – 4 cases (one TOP) 4/14 29%</a:t>
            </a:r>
          </a:p>
          <a:p>
            <a:r>
              <a:rPr lang="en-GB" dirty="0" smtClean="0"/>
              <a:t>MRI – Normal both twins – 8 cases 57%</a:t>
            </a:r>
          </a:p>
          <a:p>
            <a:r>
              <a:rPr lang="en-GB" dirty="0" smtClean="0"/>
              <a:t>        - Abnormal</a:t>
            </a:r>
            <a:r>
              <a:rPr lang="en-GB" baseline="0" dirty="0" smtClean="0"/>
              <a:t> findings – One global abnormality secondary to </a:t>
            </a:r>
            <a:r>
              <a:rPr lang="en-GB" baseline="0" dirty="0" err="1" smtClean="0"/>
              <a:t>ealry</a:t>
            </a:r>
            <a:r>
              <a:rPr lang="en-GB" baseline="0" dirty="0" smtClean="0"/>
              <a:t> insult – Donor (TOP)</a:t>
            </a:r>
          </a:p>
          <a:p>
            <a:r>
              <a:rPr lang="en-GB" baseline="0" dirty="0" smtClean="0"/>
              <a:t>			        - Two smaller brains ?significance – Donor</a:t>
            </a:r>
          </a:p>
          <a:p>
            <a:r>
              <a:rPr lang="en-GB" baseline="0" dirty="0" smtClean="0"/>
              <a:t>			        - One prominent germinal matrix – not overtly haemorrhagic – Donor</a:t>
            </a:r>
          </a:p>
          <a:p>
            <a:r>
              <a:rPr lang="en-GB" baseline="0" dirty="0" smtClean="0"/>
              <a:t>			        - One prominent posterior horn left ventricle ?significance – recipient</a:t>
            </a:r>
          </a:p>
          <a:p>
            <a:endParaRPr lang="en-GB" baseline="0" dirty="0" smtClean="0"/>
          </a:p>
          <a:p>
            <a:r>
              <a:rPr lang="en-GB" baseline="0" dirty="0" smtClean="0"/>
              <a:t>No neonatal MRI</a:t>
            </a:r>
          </a:p>
          <a:p>
            <a:r>
              <a:rPr lang="en-GB" baseline="0" dirty="0" smtClean="0"/>
              <a:t>No long term follow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B744-DB0B-CC42-B1E2-0C44A1F52F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Blood oxygen dependent MRI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B744-DB0B-CC42-B1E2-0C44A1F52F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30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 err="1" smtClean="0"/>
              <a:t>Huen</a:t>
            </a:r>
            <a:r>
              <a:rPr lang="en-GB" dirty="0" smtClean="0"/>
              <a:t>, I. et al. Absence of PO2 change in fetal brain despite PO2 increase in placenta in response to maternal oxygen challenge. BJOG 121, 1588–94 (2014).. </a:t>
            </a:r>
          </a:p>
          <a:p>
            <a:pPr marL="228600" indent="-228600">
              <a:buAutoNum type="arabicPeriod"/>
            </a:pPr>
            <a:r>
              <a:rPr lang="en-GB" dirty="0" smtClean="0"/>
              <a:t>Cahill, L. S., Zhou, Y.-Q., Seed, M., </a:t>
            </a:r>
            <a:r>
              <a:rPr lang="en-GB" dirty="0" err="1" smtClean="0"/>
              <a:t>Macgowan</a:t>
            </a:r>
            <a:r>
              <a:rPr lang="en-GB" dirty="0" smtClean="0"/>
              <a:t>, C. K. &amp; Sled, J. G. Brain sparing in fetal mice: BOLD MRI and Doppler ultrasound show blood redistribution during hypoxia. J. </a:t>
            </a:r>
            <a:r>
              <a:rPr lang="en-GB" dirty="0" err="1" smtClean="0"/>
              <a:t>Cereb</a:t>
            </a:r>
            <a:r>
              <a:rPr lang="en-GB" dirty="0" smtClean="0"/>
              <a:t>. Blood Flow </a:t>
            </a:r>
            <a:r>
              <a:rPr lang="en-GB" dirty="0" err="1" smtClean="0"/>
              <a:t>Metab</a:t>
            </a:r>
            <a:r>
              <a:rPr lang="en-GB" dirty="0" smtClean="0"/>
              <a:t>. 34, 1082–8 (2014).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B744-DB0B-CC42-B1E2-0C44A1F52F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53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 err="1" smtClean="0"/>
              <a:t>Sohlberg</a:t>
            </a:r>
            <a:r>
              <a:rPr lang="en-GB" dirty="0" smtClean="0"/>
              <a:t>, S. et al. MRI estimated placental perfusion in fetal growth assessment. Ultrasound Obstet. Gynecol. (2015). doi:10.1002/uog.14786</a:t>
            </a:r>
          </a:p>
          <a:p>
            <a:pPr marL="228600" indent="-228600">
              <a:buAutoNum type="arabicPeriod"/>
            </a:pPr>
            <a:r>
              <a:rPr lang="en-GB" dirty="0" err="1" smtClean="0"/>
              <a:t>Derwig</a:t>
            </a:r>
            <a:r>
              <a:rPr lang="en-GB" dirty="0" smtClean="0"/>
              <a:t>, I. et al. Association of placental perfusion, as assessed by magnetic resonance imaging and uterine artery Doppler ultrasound, and its relationship to pregnancy outcome. Placenta 34, 885–91 (2013).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B744-DB0B-CC42-B1E2-0C44A1F52F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0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9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1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4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0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4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5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6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0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05F6C-708B-5748-BE58-2AEB1BFF1830}" type="datetimeFigureOut">
              <a:rPr lang="en-US" smtClean="0"/>
              <a:t>01/05/15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EAC5-278F-0F45-9CDA-09F71024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18331"/>
            <a:ext cx="7772400" cy="1470025"/>
          </a:xfrm>
        </p:spPr>
        <p:txBody>
          <a:bodyPr/>
          <a:lstStyle/>
          <a:p>
            <a:r>
              <a:rPr lang="en-US" dirty="0" smtClean="0"/>
              <a:t>PhD Meeting 1st May 2015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Rosalind Pratt</a:t>
            </a:r>
          </a:p>
          <a:p>
            <a:r>
              <a:rPr lang="en-US" sz="2400" dirty="0" smtClean="0"/>
              <a:t>Anna David</a:t>
            </a:r>
          </a:p>
          <a:p>
            <a:r>
              <a:rPr lang="en-US" sz="2400" dirty="0" err="1" smtClean="0"/>
              <a:t>Sebastien</a:t>
            </a:r>
            <a:r>
              <a:rPr lang="en-US" sz="2400" dirty="0" smtClean="0"/>
              <a:t> Ourselin</a:t>
            </a:r>
          </a:p>
          <a:p>
            <a:r>
              <a:rPr lang="en-US" sz="2400" dirty="0" smtClean="0"/>
              <a:t>Tom </a:t>
            </a:r>
            <a:r>
              <a:rPr lang="en-US" sz="2400" dirty="0" err="1" smtClean="0"/>
              <a:t>Vercauteren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3399453" y="-1"/>
            <a:ext cx="5744547" cy="222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50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50288"/>
              </p:ext>
            </p:extLst>
          </p:nvPr>
        </p:nvGraphicFramePr>
        <p:xfrm>
          <a:off x="369263" y="182992"/>
          <a:ext cx="8521040" cy="641077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35798"/>
                <a:gridCol w="410896"/>
                <a:gridCol w="572765"/>
                <a:gridCol w="1212066"/>
                <a:gridCol w="2564990"/>
                <a:gridCol w="647473"/>
                <a:gridCol w="605838"/>
                <a:gridCol w="2071214"/>
              </a:tblGrid>
              <a:tr h="2749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Gest </a:t>
                      </a:r>
                      <a:r>
                        <a:rPr lang="en-US" sz="1100" b="1" u="none" strike="noStrike" dirty="0">
                          <a:effectLst/>
                        </a:rPr>
                        <a:t>laser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Gest </a:t>
                      </a:r>
                      <a:r>
                        <a:rPr lang="en-US" sz="1100" b="1" u="none" strike="noStrike" dirty="0">
                          <a:effectLst/>
                        </a:rPr>
                        <a:t>MRI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baseline="0" dirty="0" smtClean="0">
                          <a:effectLst/>
                        </a:rPr>
                        <a:t>Laser to MRI (</a:t>
                      </a:r>
                      <a:r>
                        <a:rPr lang="en-US" sz="1100" b="1" u="none" strike="noStrike" dirty="0" smtClean="0">
                          <a:effectLst/>
                        </a:rPr>
                        <a:t>Days)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Recipient </a:t>
                      </a:r>
                      <a:r>
                        <a:rPr lang="en-US" sz="1100" b="1" u="none" strike="noStrike" dirty="0">
                          <a:effectLst/>
                        </a:rPr>
                        <a:t>MRI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Donor </a:t>
                      </a:r>
                      <a:r>
                        <a:rPr lang="en-US" sz="1100" b="1" u="none" strike="noStrike" dirty="0">
                          <a:effectLst/>
                        </a:rPr>
                        <a:t>MRI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Outcome Recipient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Outcome donor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Notes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7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24+4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27+5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Slightly small brain </a:t>
                      </a:r>
                      <a:r>
                        <a:rPr lang="en-US" sz="1100" u="none" strike="noStrike" dirty="0">
                          <a:effectLst/>
                        </a:rPr>
                        <a:t>and slightly immature in </a:t>
                      </a:r>
                      <a:r>
                        <a:rPr lang="en-US" sz="1100" u="none" strike="noStrike" dirty="0" err="1">
                          <a:effectLst/>
                        </a:rPr>
                        <a:t>gyral</a:t>
                      </a:r>
                      <a:r>
                        <a:rPr lang="en-US" sz="1100" u="none" strike="noStrike" dirty="0">
                          <a:effectLst/>
                        </a:rPr>
                        <a:t> development. No focal lesions.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7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22+2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NDA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Smaller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calvarial</a:t>
                      </a:r>
                      <a:r>
                        <a:rPr lang="en-US" sz="1100" u="none" strike="noStrike" dirty="0" smtClean="0">
                          <a:effectLst/>
                        </a:rPr>
                        <a:t> size and brain volume. No infarct/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haemorrhage</a:t>
                      </a:r>
                      <a:r>
                        <a:rPr lang="en-US" sz="1100" u="none" strike="noStrike" dirty="0" smtClean="0">
                          <a:effectLst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18+5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24+1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23+4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28+5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RIP 25+3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DCTA triplets - triplet 1 singleton, 2 and 3 </a:t>
                      </a:r>
                      <a:r>
                        <a:rPr lang="en-US" sz="1100" u="none" strike="noStrike" dirty="0" smtClean="0">
                          <a:effectLst/>
                        </a:rPr>
                        <a:t>MCDA. </a:t>
                      </a:r>
                      <a:r>
                        <a:rPr lang="en-US" sz="1100" u="none" strike="noStrike" dirty="0">
                          <a:effectLst/>
                        </a:rPr>
                        <a:t>Triplet 1 - NAD MRI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24+4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31+3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TAPS 32+4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25+4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29+5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31+2 - ex donor anaemic and hydropic - delivered 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23+2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RIP 27+0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 smtClean="0">
                          <a:effectLst/>
                        </a:rPr>
                        <a:t>Rpt</a:t>
                      </a:r>
                      <a:r>
                        <a:rPr lang="en-US" sz="1100" u="none" strike="noStrike" dirty="0" smtClean="0">
                          <a:effectLst/>
                        </a:rPr>
                        <a:t> MRI </a:t>
                      </a:r>
                      <a:r>
                        <a:rPr lang="en-US" sz="1100" u="none" strike="noStrike" dirty="0">
                          <a:effectLst/>
                        </a:rPr>
                        <a:t>31+2 - surviving ex-recipient brain NAD.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23+6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25+6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Prominent posterior horn left lateral ventricle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Prominence </a:t>
                      </a:r>
                      <a:r>
                        <a:rPr lang="en-US" sz="1100" u="none" strike="noStrike" dirty="0">
                          <a:effectLst/>
                        </a:rPr>
                        <a:t>right germinal matrix over caudate nucleus, not overtly </a:t>
                      </a:r>
                      <a:r>
                        <a:rPr lang="en-US" sz="1100" u="none" strike="noStrike" dirty="0" err="1">
                          <a:effectLst/>
                        </a:rPr>
                        <a:t>haemorrhagic</a:t>
                      </a:r>
                      <a:r>
                        <a:rPr lang="en-US" sz="1100" u="none" strike="noStrike" dirty="0">
                          <a:effectLst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17+2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31+2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 - very early to RIP, no DWI.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RIP 31+2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Laser at Kings</a:t>
                      </a:r>
                      <a:r>
                        <a:rPr lang="en-US" sz="1100" u="none" strike="noStrike" dirty="0" smtClean="0">
                          <a:effectLst/>
                        </a:rPr>
                        <a:t>. PPROM 18+0. </a:t>
                      </a:r>
                      <a:r>
                        <a:rPr lang="en-US" sz="1100" u="none" strike="noStrike" dirty="0">
                          <a:effectLst/>
                        </a:rPr>
                        <a:t>Donor - severe </a:t>
                      </a:r>
                      <a:r>
                        <a:rPr lang="en-US" sz="1100" u="none" strike="noStrike" dirty="0" smtClean="0">
                          <a:effectLst/>
                        </a:rPr>
                        <a:t>IUGR,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</a:rPr>
                        <a:t>ventriculomegaly20</a:t>
                      </a:r>
                      <a:r>
                        <a:rPr lang="en-US" sz="1100" u="none" strike="noStrike" dirty="0">
                          <a:effectLst/>
                        </a:rPr>
                        <a:t>/40</a:t>
                      </a:r>
                      <a:r>
                        <a:rPr lang="en-US" sz="1100" u="none" strike="noStrike" dirty="0" smtClean="0">
                          <a:effectLst/>
                        </a:rPr>
                        <a:t>,RIP </a:t>
                      </a:r>
                      <a:r>
                        <a:rPr lang="en-US" sz="1100" u="none" strike="noStrike" dirty="0">
                          <a:effectLst/>
                        </a:rPr>
                        <a:t>31+2.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24+3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27+4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Inter-twin membrane rupture 31+4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2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23+0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Microcephaly and ventricular dilatation suggestive of global </a:t>
                      </a:r>
                      <a:r>
                        <a:rPr lang="en-US" sz="1100" u="none" strike="noStrike" dirty="0" smtClean="0">
                          <a:effectLst/>
                        </a:rPr>
                        <a:t>malformation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2ndry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>
                          <a:effectLst/>
                        </a:rPr>
                        <a:t>to early </a:t>
                      </a:r>
                      <a:r>
                        <a:rPr lang="en-US" sz="1100" u="none" strike="noStrike" dirty="0" smtClean="0">
                          <a:effectLst/>
                        </a:rPr>
                        <a:t>insult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Selective TOP 31+5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Laser at Kings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1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27+2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30+3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Ventriculomegaly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Laser at Kings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1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16+5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23+6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RIP 18+4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1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19+2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24+1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24+5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37" marR="8537" marT="8537" marB="0" anchor="ctr">
                    <a:lnL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from MRI post Laser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Lasers done UCH N=42</a:t>
            </a:r>
          </a:p>
          <a:p>
            <a:r>
              <a:rPr lang="en-GB" dirty="0" smtClean="0"/>
              <a:t>MRI post laser N = </a:t>
            </a:r>
            <a:r>
              <a:rPr lang="en-GB" dirty="0" smtClean="0"/>
              <a:t>17</a:t>
            </a:r>
            <a:r>
              <a:rPr lang="en-GB" dirty="0" smtClean="0"/>
              <a:t> (3 </a:t>
            </a:r>
            <a:r>
              <a:rPr lang="en-GB" dirty="0" smtClean="0"/>
              <a:t>lasers done at King’s)</a:t>
            </a:r>
          </a:p>
          <a:p>
            <a:r>
              <a:rPr lang="en-GB" dirty="0" smtClean="0"/>
              <a:t>Death of one twin/triplet </a:t>
            </a:r>
            <a:r>
              <a:rPr lang="en-GB" dirty="0"/>
              <a:t>– </a:t>
            </a:r>
            <a:r>
              <a:rPr lang="en-GB" dirty="0" smtClean="0"/>
              <a:t>6 </a:t>
            </a:r>
            <a:r>
              <a:rPr lang="en-GB" dirty="0"/>
              <a:t>cases (one TOP) </a:t>
            </a:r>
            <a:r>
              <a:rPr lang="en-GB" dirty="0" smtClean="0"/>
              <a:t>6/17 35%</a:t>
            </a:r>
            <a:endParaRPr lang="en-GB" dirty="0"/>
          </a:p>
          <a:p>
            <a:r>
              <a:rPr lang="en-GB" dirty="0"/>
              <a:t>MRI 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Normal </a:t>
            </a:r>
            <a:r>
              <a:rPr lang="en-GB" dirty="0"/>
              <a:t>both twins – </a:t>
            </a:r>
            <a:r>
              <a:rPr lang="en-GB" dirty="0" smtClean="0"/>
              <a:t>9 </a:t>
            </a:r>
            <a:r>
              <a:rPr lang="en-GB" dirty="0"/>
              <a:t>cases </a:t>
            </a:r>
            <a:r>
              <a:rPr lang="en-GB" dirty="0" smtClean="0"/>
              <a:t>53%</a:t>
            </a:r>
          </a:p>
          <a:p>
            <a:pPr lvl="1"/>
            <a:r>
              <a:rPr lang="en-GB" dirty="0" smtClean="0"/>
              <a:t>All RIP prior to MRI – other twin NAD</a:t>
            </a:r>
          </a:p>
          <a:p>
            <a:pPr lvl="1"/>
            <a:r>
              <a:rPr lang="en-GB" dirty="0" smtClean="0"/>
              <a:t>2 x RIP after normal MRI (4 and 26 days later)</a:t>
            </a:r>
            <a:endParaRPr lang="en-GB" dirty="0" smtClean="0"/>
          </a:p>
          <a:p>
            <a:pPr lvl="1"/>
            <a:r>
              <a:rPr lang="en-GB" dirty="0" smtClean="0"/>
              <a:t>Abnormal findings</a:t>
            </a:r>
          </a:p>
          <a:p>
            <a:pPr lvl="2"/>
            <a:r>
              <a:rPr lang="en-GB" dirty="0" smtClean="0"/>
              <a:t>One </a:t>
            </a:r>
            <a:r>
              <a:rPr lang="en-GB" dirty="0"/>
              <a:t>global abnormality secondary to </a:t>
            </a:r>
            <a:r>
              <a:rPr lang="en-GB" dirty="0" smtClean="0"/>
              <a:t>early insult - Donor </a:t>
            </a:r>
            <a:r>
              <a:rPr lang="en-GB" dirty="0"/>
              <a:t>(TOP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Two </a:t>
            </a:r>
            <a:r>
              <a:rPr lang="en-GB" dirty="0"/>
              <a:t>smaller </a:t>
            </a:r>
            <a:r>
              <a:rPr lang="en-GB" dirty="0" smtClean="0"/>
              <a:t>brains – </a:t>
            </a:r>
            <a:r>
              <a:rPr lang="en-GB" dirty="0" smtClean="0"/>
              <a:t>Donor</a:t>
            </a:r>
          </a:p>
          <a:p>
            <a:pPr lvl="2"/>
            <a:r>
              <a:rPr lang="en-GB" dirty="0" smtClean="0"/>
              <a:t>One </a:t>
            </a:r>
            <a:r>
              <a:rPr lang="en-GB" dirty="0" err="1" smtClean="0"/>
              <a:t>ventriculomegaly</a:t>
            </a:r>
            <a:r>
              <a:rPr lang="en-GB" dirty="0" smtClean="0"/>
              <a:t> (mild) - Donor</a:t>
            </a:r>
            <a:endParaRPr lang="en-GB" dirty="0" smtClean="0"/>
          </a:p>
          <a:p>
            <a:pPr lvl="2"/>
            <a:r>
              <a:rPr lang="en-GB" dirty="0" smtClean="0"/>
              <a:t>One </a:t>
            </a:r>
            <a:r>
              <a:rPr lang="en-GB" dirty="0"/>
              <a:t>prominent germinal matrix – not overtly haemorrhagic – </a:t>
            </a:r>
            <a:r>
              <a:rPr lang="en-GB" dirty="0" smtClean="0"/>
              <a:t>Donor (?significance)</a:t>
            </a:r>
            <a:endParaRPr lang="en-GB" dirty="0" smtClean="0"/>
          </a:p>
          <a:p>
            <a:pPr lvl="2"/>
            <a:r>
              <a:rPr lang="en-GB" dirty="0" smtClean="0"/>
              <a:t>One </a:t>
            </a:r>
            <a:r>
              <a:rPr lang="en-GB" dirty="0"/>
              <a:t>prominent posterior horn left ventricle </a:t>
            </a:r>
            <a:r>
              <a:rPr lang="en-GB" dirty="0" smtClean="0"/>
              <a:t>– </a:t>
            </a:r>
            <a:r>
              <a:rPr lang="en-GB" dirty="0" smtClean="0"/>
              <a:t>Recipient (?significance)</a:t>
            </a:r>
            <a:endParaRPr lang="en-GB" dirty="0"/>
          </a:p>
          <a:p>
            <a:r>
              <a:rPr lang="en-GB" dirty="0"/>
              <a:t>No neonatal </a:t>
            </a:r>
            <a:r>
              <a:rPr lang="en-GB" dirty="0" smtClean="0"/>
              <a:t>MRI (that I’ve found yet)</a:t>
            </a:r>
            <a:endParaRPr lang="en-GB" dirty="0"/>
          </a:p>
          <a:p>
            <a:r>
              <a:rPr lang="en-GB" dirty="0" smtClean="0"/>
              <a:t>?long </a:t>
            </a:r>
            <a:r>
              <a:rPr lang="en-GB" dirty="0"/>
              <a:t>term follow </a:t>
            </a:r>
            <a:r>
              <a:rPr lang="en-GB" dirty="0" smtClean="0"/>
              <a:t>up</a:t>
            </a:r>
          </a:p>
          <a:p>
            <a:r>
              <a:rPr lang="en-GB" dirty="0" smtClean="0"/>
              <a:t>?Clinical significance of some findings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395267"/>
              </p:ext>
            </p:extLst>
          </p:nvPr>
        </p:nvGraphicFramePr>
        <p:xfrm>
          <a:off x="457200" y="390770"/>
          <a:ext cx="8229600" cy="573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038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Fetal BOLD MRI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104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Blood-oxygen level dependent MRI</a:t>
            </a:r>
          </a:p>
          <a:p>
            <a:r>
              <a:rPr lang="en-US" sz="2400" dirty="0" smtClean="0"/>
              <a:t>Study has shown increasing maternal inspired O2 significantly changed placental but not fetal brain signal (corresponds pO2)</a:t>
            </a:r>
            <a:r>
              <a:rPr lang="en-US" sz="2400" baseline="30000" dirty="0" smtClean="0"/>
              <a:t>1</a:t>
            </a: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2955" y="3100575"/>
            <a:ext cx="4582736" cy="3299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265359"/>
            <a:ext cx="39346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dirty="0"/>
              <a:t>In mice decreasing inspired oxygen 100% to 8% decreased liver signal 44% and brain by 12%</a:t>
            </a:r>
            <a:r>
              <a:rPr lang="en-US" sz="2400" baseline="30000" dirty="0" smtClean="0"/>
              <a:t>2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French trial just started recruiting to study difference in BOLD signals between normal and IUGR placentas</a:t>
            </a:r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Placental perfusion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Diffusion weighted imaging allowing calculation of placental perfusion fraction – perfusion fraction 21% with IUGR, 32% in normal pregnancies p=0.005</a:t>
            </a:r>
            <a:r>
              <a:rPr lang="en-US" baseline="30000" dirty="0" smtClean="0"/>
              <a:t>1</a:t>
            </a:r>
          </a:p>
          <a:p>
            <a:r>
              <a:rPr lang="en-US" dirty="0" smtClean="0"/>
              <a:t>ASL flow-sensitive alternating inversion recovery (FAIR)and </a:t>
            </a:r>
            <a:r>
              <a:rPr lang="en-US" dirty="0" err="1" smtClean="0"/>
              <a:t>intravoxel</a:t>
            </a:r>
            <a:r>
              <a:rPr lang="en-US" dirty="0" smtClean="0"/>
              <a:t> incoherent motion (IVIM) both showed significant difference between SGA and normal birth weight neonates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Diffusion studies within fetal kidneys, brain, lungs…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 review – functional imaging of fetus and placenta</a:t>
            </a:r>
          </a:p>
          <a:p>
            <a:pPr lvl="1"/>
            <a:r>
              <a:rPr lang="en-US" dirty="0" smtClean="0"/>
              <a:t>What forms of functional imaging are being used and for what</a:t>
            </a:r>
          </a:p>
          <a:p>
            <a:pPr lvl="1"/>
            <a:r>
              <a:rPr lang="en-US" dirty="0" smtClean="0"/>
              <a:t>How could we use them in TTTS</a:t>
            </a:r>
          </a:p>
          <a:p>
            <a:pPr lvl="2"/>
            <a:r>
              <a:rPr lang="en-US" dirty="0" smtClean="0"/>
              <a:t>To further study the disease process</a:t>
            </a:r>
          </a:p>
          <a:p>
            <a:pPr lvl="2"/>
            <a:r>
              <a:rPr lang="en-US" dirty="0" smtClean="0"/>
              <a:t>To improve prognostic counseling</a:t>
            </a:r>
          </a:p>
          <a:p>
            <a:pPr lvl="2"/>
            <a:r>
              <a:rPr lang="en-US" dirty="0" smtClean="0"/>
              <a:t>?As outcome measure for future studies</a:t>
            </a:r>
            <a:endParaRPr lang="en-US" dirty="0"/>
          </a:p>
          <a:p>
            <a:pPr lvl="2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Review</a:t>
            </a:r>
          </a:p>
          <a:p>
            <a:r>
              <a:rPr lang="en-GB" sz="2800" dirty="0" smtClean="0"/>
              <a:t>Ethics</a:t>
            </a:r>
          </a:p>
          <a:p>
            <a:r>
              <a:rPr lang="en-GB" sz="2800" dirty="0" smtClean="0"/>
              <a:t>TTTS ideas</a:t>
            </a:r>
          </a:p>
          <a:p>
            <a:endParaRPr lang="en-GB" sz="2400" dirty="0"/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12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from presentation/review (second draft)?</a:t>
            </a:r>
          </a:p>
          <a:p>
            <a:r>
              <a:rPr lang="en-US" dirty="0" smtClean="0"/>
              <a:t>IFMSS abstract submitted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IRAS nearly done</a:t>
            </a:r>
          </a:p>
          <a:p>
            <a:r>
              <a:rPr lang="en-US" dirty="0" smtClean="0"/>
              <a:t>?change to include healthy volunteers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info leaflets done</a:t>
            </a:r>
          </a:p>
          <a:p>
            <a:r>
              <a:rPr lang="en-US" dirty="0" smtClean="0"/>
              <a:t>Developing generic Fetal MRI information leaflet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69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clinical outcome in TTTS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?Survival</a:t>
            </a:r>
          </a:p>
          <a:p>
            <a:r>
              <a:rPr lang="en-US" dirty="0" smtClean="0"/>
              <a:t>?Long term outcome – neurodevelopmental, other health related outcomes</a:t>
            </a:r>
          </a:p>
          <a:p>
            <a:r>
              <a:rPr lang="en-US" dirty="0" smtClean="0"/>
              <a:t>What literature is there on MRI changes TTTS/Laser and their clinical implications?</a:t>
            </a:r>
          </a:p>
          <a:p>
            <a:r>
              <a:rPr lang="en-US" dirty="0" smtClean="0"/>
              <a:t>?Role of functional imaging</a:t>
            </a:r>
          </a:p>
          <a:p>
            <a:r>
              <a:rPr lang="en-US" dirty="0" smtClean="0"/>
              <a:t>No long term outcome studies including MRI/DWI imaging (that I’ve found so far)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556686"/>
              </p:ext>
            </p:extLst>
          </p:nvPr>
        </p:nvGraphicFramePr>
        <p:xfrm>
          <a:off x="457200" y="449386"/>
          <a:ext cx="8229600" cy="5676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038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TTTS Long term outcome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Lopriore</a:t>
            </a:r>
            <a:r>
              <a:rPr lang="en-US" dirty="0" smtClean="0"/>
              <a:t> 2009</a:t>
            </a:r>
          </a:p>
          <a:p>
            <a:pPr lvl="1"/>
            <a:r>
              <a:rPr lang="en-US" dirty="0" smtClean="0"/>
              <a:t>212 TTTS pregnancies treated laser</a:t>
            </a:r>
          </a:p>
          <a:p>
            <a:pPr lvl="1"/>
            <a:r>
              <a:rPr lang="en-US" dirty="0" smtClean="0"/>
              <a:t>30% mortality</a:t>
            </a:r>
          </a:p>
          <a:p>
            <a:pPr lvl="1"/>
            <a:r>
              <a:rPr lang="en-US" dirty="0" smtClean="0"/>
              <a:t>18% neurodevelopmental impairment</a:t>
            </a:r>
          </a:p>
          <a:p>
            <a:pPr lvl="1"/>
            <a:r>
              <a:rPr lang="en-US" dirty="0" smtClean="0"/>
              <a:t>RF – increased GA at time of laser, Increasing Quintero score, Prematurity, low birth weight</a:t>
            </a:r>
          </a:p>
          <a:p>
            <a:r>
              <a:rPr lang="en-US" dirty="0" err="1" smtClean="0"/>
              <a:t>Eurofetus</a:t>
            </a:r>
            <a:r>
              <a:rPr lang="en-US" dirty="0" smtClean="0"/>
              <a:t> – 12% neurological morbidity</a:t>
            </a:r>
          </a:p>
          <a:p>
            <a:r>
              <a:rPr lang="en-US" dirty="0" smtClean="0"/>
              <a:t>Metal analysis – cerebral palsy 3-12%, neurodevelopmental impairment 7-18%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DWI fetal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T2 and DWI of fetal brain shortly after laser</a:t>
            </a:r>
          </a:p>
          <a:p>
            <a:pPr lvl="1"/>
            <a:r>
              <a:rPr lang="en-GB" dirty="0" smtClean="0"/>
              <a:t>N=30. MRI 1-5 days post laser.</a:t>
            </a:r>
          </a:p>
          <a:p>
            <a:pPr lvl="1"/>
            <a:r>
              <a:rPr lang="en-GB" dirty="0" smtClean="0"/>
              <a:t>6 had bleed, 3 had diffusion ischaemic changes </a:t>
            </a:r>
          </a:p>
          <a:p>
            <a:pPr lvl="1"/>
            <a:r>
              <a:rPr lang="en-GB" dirty="0" smtClean="0"/>
              <a:t>With </a:t>
            </a:r>
            <a:r>
              <a:rPr lang="en-GB" dirty="0" err="1" smtClean="0"/>
              <a:t>iscahemic</a:t>
            </a:r>
            <a:r>
              <a:rPr lang="en-GB" dirty="0" smtClean="0"/>
              <a:t> changes, 1 died, MRI showed remaining 2 had brain atrophy 28-32 weeks compatible with infarct – both TOP. </a:t>
            </a:r>
          </a:p>
          <a:p>
            <a:pPr lvl="1"/>
            <a:r>
              <a:rPr lang="en-GB" dirty="0" smtClean="0"/>
              <a:t>Conclusions</a:t>
            </a:r>
          </a:p>
          <a:p>
            <a:pPr lvl="2"/>
            <a:r>
              <a:rPr lang="en-GB" dirty="0" smtClean="0"/>
              <a:t>DWI </a:t>
            </a:r>
            <a:r>
              <a:rPr lang="en-GB" dirty="0"/>
              <a:t>can demonstrate cerebral damage immediately after FLC</a:t>
            </a:r>
            <a:r>
              <a:rPr lang="en-GB" dirty="0" smtClean="0"/>
              <a:t>.</a:t>
            </a:r>
          </a:p>
          <a:p>
            <a:pPr lvl="2"/>
            <a:r>
              <a:rPr lang="en-GB" dirty="0" smtClean="0"/>
              <a:t>Larger </a:t>
            </a:r>
            <a:r>
              <a:rPr lang="en-GB" dirty="0"/>
              <a:t>cohorts are needed to determine the role of fetal MRI in the prenatal assessment and follow-up of patients with TTTS.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2000"/>
          </a:blip>
          <a:stretch>
            <a:fillRect/>
          </a:stretch>
        </p:blipFill>
        <p:spPr>
          <a:xfrm>
            <a:off x="7023808" y="0"/>
            <a:ext cx="2120192" cy="822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57" y="394020"/>
            <a:ext cx="8537087" cy="599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1401</Words>
  <Application>Microsoft Macintosh PowerPoint</Application>
  <PresentationFormat>On-screen Show (4:3)</PresentationFormat>
  <Paragraphs>219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PhD Meeting 1st May 2015 </vt:lpstr>
      <vt:lpstr>Agenda</vt:lpstr>
      <vt:lpstr>Review</vt:lpstr>
      <vt:lpstr>Ethics</vt:lpstr>
      <vt:lpstr>Improving clinical outcome in TTTS</vt:lpstr>
      <vt:lpstr>PowerPoint Presentation</vt:lpstr>
      <vt:lpstr>TTTS Long term outcome studies</vt:lpstr>
      <vt:lpstr>DWI fetal brain</vt:lpstr>
      <vt:lpstr>PowerPoint Presentation</vt:lpstr>
      <vt:lpstr>PowerPoint Presentation</vt:lpstr>
      <vt:lpstr>Data from MRI post Laser</vt:lpstr>
      <vt:lpstr>PowerPoint Presentation</vt:lpstr>
      <vt:lpstr>Fetal BOLD MRI</vt:lpstr>
      <vt:lpstr>Placental perfusion</vt:lpstr>
      <vt:lpstr>Ideas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Meeting 20th March 2015 </dc:title>
  <dc:creator>Rosalind Pratt</dc:creator>
  <cp:lastModifiedBy>Rosalind Pratt</cp:lastModifiedBy>
  <cp:revision>64</cp:revision>
  <dcterms:created xsi:type="dcterms:W3CDTF">2015-03-17T16:00:27Z</dcterms:created>
  <dcterms:modified xsi:type="dcterms:W3CDTF">2015-05-01T12:59:10Z</dcterms:modified>
</cp:coreProperties>
</file>