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77" r:id="rId14"/>
    <p:sldId id="278" r:id="rId15"/>
    <p:sldId id="279" r:id="rId16"/>
    <p:sldId id="280" r:id="rId17"/>
    <p:sldId id="281" r:id="rId18"/>
    <p:sldId id="269"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83" autoAdjust="0"/>
  </p:normalViewPr>
  <p:slideViewPr>
    <p:cSldViewPr snapToGrid="0" snapToObjects="1">
      <p:cViewPr varScale="1">
        <p:scale>
          <a:sx n="72" d="100"/>
          <a:sy n="72" d="100"/>
        </p:scale>
        <p:origin x="-170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5F847-D042-174A-AF70-E26F0FC52E87}" type="doc">
      <dgm:prSet loTypeId="urn:microsoft.com/office/officeart/2005/8/layout/process4" loCatId="" qsTypeId="urn:microsoft.com/office/officeart/2005/8/quickstyle/simple3" qsCatId="simple" csTypeId="urn:microsoft.com/office/officeart/2005/8/colors/accent0_1" csCatId="mainScheme" phldr="1"/>
      <dgm:spPr/>
      <dgm:t>
        <a:bodyPr/>
        <a:lstStyle/>
        <a:p>
          <a:endParaRPr lang="en-US"/>
        </a:p>
      </dgm:t>
    </dgm:pt>
    <dgm:pt modelId="{4B32B825-62D9-564C-8CC6-299521EBF408}">
      <dgm:prSet phldrT="[Text]" custT="1"/>
      <dgm:spPr/>
      <dgm:t>
        <a:bodyPr/>
        <a:lstStyle/>
        <a:p>
          <a:pPr algn="ctr"/>
          <a:r>
            <a:rPr lang="en-US" sz="1800" dirty="0" smtClean="0"/>
            <a:t>Imaging – MRI, CT, USS</a:t>
          </a:r>
          <a:endParaRPr lang="en-US" sz="1800" dirty="0"/>
        </a:p>
      </dgm:t>
    </dgm:pt>
    <dgm:pt modelId="{DDB2CE51-C547-8B40-8053-939CF787541D}" type="parTrans" cxnId="{92A140B2-84AA-5443-B8B1-E1C22FC84FEA}">
      <dgm:prSet/>
      <dgm:spPr/>
      <dgm:t>
        <a:bodyPr/>
        <a:lstStyle/>
        <a:p>
          <a:pPr algn="ctr"/>
          <a:endParaRPr lang="en-US" sz="1800"/>
        </a:p>
      </dgm:t>
    </dgm:pt>
    <dgm:pt modelId="{2DEE8893-0236-BB40-94D5-374B5AB957AF}" type="sibTrans" cxnId="{92A140B2-84AA-5443-B8B1-E1C22FC84FEA}">
      <dgm:prSet/>
      <dgm:spPr/>
      <dgm:t>
        <a:bodyPr/>
        <a:lstStyle/>
        <a:p>
          <a:pPr algn="ctr"/>
          <a:endParaRPr lang="en-US" sz="1800"/>
        </a:p>
      </dgm:t>
    </dgm:pt>
    <dgm:pt modelId="{ACB46484-A6C3-D140-BAF7-E2993CCEEEBB}">
      <dgm:prSet phldrT="[Text]" custT="1"/>
      <dgm:spPr/>
      <dgm:t>
        <a:bodyPr/>
        <a:lstStyle/>
        <a:p>
          <a:pPr algn="ctr"/>
          <a:r>
            <a:rPr lang="en-US" sz="1800" dirty="0" smtClean="0"/>
            <a:t>Segmentation – automatic,/manual segmentation of structures of interest, eg in renal surgery - kidney, tumour, blood vessels, ureters </a:t>
          </a:r>
          <a:endParaRPr lang="en-US" sz="1800" dirty="0"/>
        </a:p>
      </dgm:t>
    </dgm:pt>
    <dgm:pt modelId="{C0E4F997-A9FB-C94D-A20C-47943D394BD0}" type="parTrans" cxnId="{71648C7B-AC65-434E-B5C9-6B77782DA051}">
      <dgm:prSet/>
      <dgm:spPr/>
      <dgm:t>
        <a:bodyPr/>
        <a:lstStyle/>
        <a:p>
          <a:pPr algn="ctr"/>
          <a:endParaRPr lang="en-US" sz="1800"/>
        </a:p>
      </dgm:t>
    </dgm:pt>
    <dgm:pt modelId="{2B5DCD69-CD31-D94A-B5AF-16C320A40650}" type="sibTrans" cxnId="{71648C7B-AC65-434E-B5C9-6B77782DA051}">
      <dgm:prSet/>
      <dgm:spPr/>
      <dgm:t>
        <a:bodyPr/>
        <a:lstStyle/>
        <a:p>
          <a:pPr algn="ctr"/>
          <a:endParaRPr lang="en-US" sz="1800"/>
        </a:p>
      </dgm:t>
    </dgm:pt>
    <dgm:pt modelId="{935C344F-A029-D043-BD46-C1856290E9B5}">
      <dgm:prSet phldrT="[Text]" custT="1"/>
      <dgm:spPr/>
      <dgm:t>
        <a:bodyPr/>
        <a:lstStyle/>
        <a:p>
          <a:pPr algn="ctr"/>
          <a:r>
            <a:rPr lang="en-US" sz="1800" dirty="0" smtClean="0"/>
            <a:t>Virtual 3D model +/- surface smoothing, coloring of different structures</a:t>
          </a:r>
          <a:endParaRPr lang="en-US" sz="1800" dirty="0"/>
        </a:p>
      </dgm:t>
    </dgm:pt>
    <dgm:pt modelId="{FBD50E75-F099-C747-A535-37E55130B6C0}" type="parTrans" cxnId="{DEF79AF5-11F2-4C4B-B475-E196B5E22309}">
      <dgm:prSet/>
      <dgm:spPr/>
      <dgm:t>
        <a:bodyPr/>
        <a:lstStyle/>
        <a:p>
          <a:pPr algn="ctr"/>
          <a:endParaRPr lang="en-US" sz="1800"/>
        </a:p>
      </dgm:t>
    </dgm:pt>
    <dgm:pt modelId="{623C312E-DECA-4A4B-96D7-3AADDF03B14F}" type="sibTrans" cxnId="{DEF79AF5-11F2-4C4B-B475-E196B5E22309}">
      <dgm:prSet/>
      <dgm:spPr/>
      <dgm:t>
        <a:bodyPr/>
        <a:lstStyle/>
        <a:p>
          <a:pPr algn="ctr"/>
          <a:endParaRPr lang="en-US" sz="1800"/>
        </a:p>
      </dgm:t>
    </dgm:pt>
    <dgm:pt modelId="{A5955E09-491F-4F49-B945-B420498A61D7}">
      <dgm:prSet phldrT="[Text]" custT="1"/>
      <dgm:spPr/>
      <dgm:t>
        <a:bodyPr/>
        <a:lstStyle/>
        <a:p>
          <a:pPr algn="ctr"/>
          <a:r>
            <a:rPr lang="en-US" sz="1800" dirty="0" smtClean="0"/>
            <a:t>Preoperative simulation – measure, plan, simulate specific procedure, discuss in MDT meeting</a:t>
          </a:r>
          <a:endParaRPr lang="en-US" sz="1800" dirty="0"/>
        </a:p>
      </dgm:t>
    </dgm:pt>
    <dgm:pt modelId="{45C86D89-7955-A94A-BE60-2CB6832B6A76}" type="parTrans" cxnId="{E93DF6A8-2343-B044-935A-4924B4A6A8FF}">
      <dgm:prSet/>
      <dgm:spPr/>
      <dgm:t>
        <a:bodyPr/>
        <a:lstStyle/>
        <a:p>
          <a:pPr algn="ctr"/>
          <a:endParaRPr lang="en-US" sz="1800"/>
        </a:p>
      </dgm:t>
    </dgm:pt>
    <dgm:pt modelId="{9C90653D-2A39-DA4A-8B46-8165CBA799D2}" type="sibTrans" cxnId="{E93DF6A8-2343-B044-935A-4924B4A6A8FF}">
      <dgm:prSet/>
      <dgm:spPr/>
      <dgm:t>
        <a:bodyPr/>
        <a:lstStyle/>
        <a:p>
          <a:pPr algn="ctr"/>
          <a:endParaRPr lang="en-US" sz="1800"/>
        </a:p>
      </dgm:t>
    </dgm:pt>
    <dgm:pt modelId="{4EA5064E-F694-B846-A7D1-55FCC78AC95A}">
      <dgm:prSet phldrT="[Text]" custT="1"/>
      <dgm:spPr/>
      <dgm:t>
        <a:bodyPr/>
        <a:lstStyle/>
        <a:p>
          <a:pPr algn="ctr"/>
          <a:r>
            <a:rPr lang="en-US" sz="1800" dirty="0" smtClean="0"/>
            <a:t>Intraoperative navigation – display images in operating room, map to patient anatomy</a:t>
          </a:r>
          <a:endParaRPr lang="en-US" sz="1800" dirty="0"/>
        </a:p>
      </dgm:t>
    </dgm:pt>
    <dgm:pt modelId="{A49A5A57-F4CC-0444-A114-03A1A6D6156C}" type="parTrans" cxnId="{C46CC2DD-A76C-5647-834A-B1DB65F864FF}">
      <dgm:prSet/>
      <dgm:spPr/>
      <dgm:t>
        <a:bodyPr/>
        <a:lstStyle/>
        <a:p>
          <a:pPr algn="ctr"/>
          <a:endParaRPr lang="en-US" sz="1800"/>
        </a:p>
      </dgm:t>
    </dgm:pt>
    <dgm:pt modelId="{0ED157E2-2491-C941-A5D5-4191285DDE44}" type="sibTrans" cxnId="{C46CC2DD-A76C-5647-834A-B1DB65F864FF}">
      <dgm:prSet/>
      <dgm:spPr/>
      <dgm:t>
        <a:bodyPr/>
        <a:lstStyle/>
        <a:p>
          <a:pPr algn="ctr"/>
          <a:endParaRPr lang="en-US" sz="1800"/>
        </a:p>
      </dgm:t>
    </dgm:pt>
    <dgm:pt modelId="{4413BE57-C076-2740-9754-B2BA2364FD9F}" type="pres">
      <dgm:prSet presAssocID="{4785F847-D042-174A-AF70-E26F0FC52E87}" presName="Name0" presStyleCnt="0">
        <dgm:presLayoutVars>
          <dgm:dir/>
          <dgm:animLvl val="lvl"/>
          <dgm:resizeHandles val="exact"/>
        </dgm:presLayoutVars>
      </dgm:prSet>
      <dgm:spPr/>
      <dgm:t>
        <a:bodyPr/>
        <a:lstStyle/>
        <a:p>
          <a:endParaRPr lang="en-US"/>
        </a:p>
      </dgm:t>
    </dgm:pt>
    <dgm:pt modelId="{6EC7A70E-6DCB-7B4F-9578-596202F479C4}" type="pres">
      <dgm:prSet presAssocID="{4EA5064E-F694-B846-A7D1-55FCC78AC95A}" presName="boxAndChildren" presStyleCnt="0"/>
      <dgm:spPr/>
      <dgm:t>
        <a:bodyPr/>
        <a:lstStyle/>
        <a:p>
          <a:endParaRPr lang="en-US"/>
        </a:p>
      </dgm:t>
    </dgm:pt>
    <dgm:pt modelId="{CE1D1214-0123-A348-BB9A-8E4EC23B835C}" type="pres">
      <dgm:prSet presAssocID="{4EA5064E-F694-B846-A7D1-55FCC78AC95A}" presName="parentTextBox" presStyleLbl="node1" presStyleIdx="0" presStyleCnt="5"/>
      <dgm:spPr/>
      <dgm:t>
        <a:bodyPr/>
        <a:lstStyle/>
        <a:p>
          <a:endParaRPr lang="en-US"/>
        </a:p>
      </dgm:t>
    </dgm:pt>
    <dgm:pt modelId="{F7AA0938-6408-7F43-8465-F3AC26403300}" type="pres">
      <dgm:prSet presAssocID="{9C90653D-2A39-DA4A-8B46-8165CBA799D2}" presName="sp" presStyleCnt="0"/>
      <dgm:spPr/>
      <dgm:t>
        <a:bodyPr/>
        <a:lstStyle/>
        <a:p>
          <a:endParaRPr lang="en-US"/>
        </a:p>
      </dgm:t>
    </dgm:pt>
    <dgm:pt modelId="{8E7ED434-F1BF-0945-A497-238C83F0A5AC}" type="pres">
      <dgm:prSet presAssocID="{A5955E09-491F-4F49-B945-B420498A61D7}" presName="arrowAndChildren" presStyleCnt="0"/>
      <dgm:spPr/>
      <dgm:t>
        <a:bodyPr/>
        <a:lstStyle/>
        <a:p>
          <a:endParaRPr lang="en-US"/>
        </a:p>
      </dgm:t>
    </dgm:pt>
    <dgm:pt modelId="{1511BA03-B405-CA4A-BDF3-588339CCF35A}" type="pres">
      <dgm:prSet presAssocID="{A5955E09-491F-4F49-B945-B420498A61D7}" presName="parentTextArrow" presStyleLbl="node1" presStyleIdx="1" presStyleCnt="5"/>
      <dgm:spPr/>
      <dgm:t>
        <a:bodyPr/>
        <a:lstStyle/>
        <a:p>
          <a:endParaRPr lang="en-US"/>
        </a:p>
      </dgm:t>
    </dgm:pt>
    <dgm:pt modelId="{FE2F6CB3-6861-2F4E-9BE6-596715EC9D26}" type="pres">
      <dgm:prSet presAssocID="{623C312E-DECA-4A4B-96D7-3AADDF03B14F}" presName="sp" presStyleCnt="0"/>
      <dgm:spPr/>
      <dgm:t>
        <a:bodyPr/>
        <a:lstStyle/>
        <a:p>
          <a:endParaRPr lang="en-US"/>
        </a:p>
      </dgm:t>
    </dgm:pt>
    <dgm:pt modelId="{EDDF00B0-525F-F44C-A87F-6C215CE5D3A1}" type="pres">
      <dgm:prSet presAssocID="{935C344F-A029-D043-BD46-C1856290E9B5}" presName="arrowAndChildren" presStyleCnt="0"/>
      <dgm:spPr/>
      <dgm:t>
        <a:bodyPr/>
        <a:lstStyle/>
        <a:p>
          <a:endParaRPr lang="en-US"/>
        </a:p>
      </dgm:t>
    </dgm:pt>
    <dgm:pt modelId="{4DF9A979-61BC-D14D-8E68-86FC4A6E7598}" type="pres">
      <dgm:prSet presAssocID="{935C344F-A029-D043-BD46-C1856290E9B5}" presName="parentTextArrow" presStyleLbl="node1" presStyleIdx="2" presStyleCnt="5"/>
      <dgm:spPr/>
      <dgm:t>
        <a:bodyPr/>
        <a:lstStyle/>
        <a:p>
          <a:endParaRPr lang="en-US"/>
        </a:p>
      </dgm:t>
    </dgm:pt>
    <dgm:pt modelId="{4E9BD05F-09DF-3F4C-90AD-3331A500C47B}" type="pres">
      <dgm:prSet presAssocID="{2B5DCD69-CD31-D94A-B5AF-16C320A40650}" presName="sp" presStyleCnt="0"/>
      <dgm:spPr/>
      <dgm:t>
        <a:bodyPr/>
        <a:lstStyle/>
        <a:p>
          <a:endParaRPr lang="en-US"/>
        </a:p>
      </dgm:t>
    </dgm:pt>
    <dgm:pt modelId="{E1A5D7EA-1B87-1543-832E-11CAF63E3964}" type="pres">
      <dgm:prSet presAssocID="{ACB46484-A6C3-D140-BAF7-E2993CCEEEBB}" presName="arrowAndChildren" presStyleCnt="0"/>
      <dgm:spPr/>
      <dgm:t>
        <a:bodyPr/>
        <a:lstStyle/>
        <a:p>
          <a:endParaRPr lang="en-US"/>
        </a:p>
      </dgm:t>
    </dgm:pt>
    <dgm:pt modelId="{826ACEFF-06BE-EC45-98E4-090A2B61E6F5}" type="pres">
      <dgm:prSet presAssocID="{ACB46484-A6C3-D140-BAF7-E2993CCEEEBB}" presName="parentTextArrow" presStyleLbl="node1" presStyleIdx="3" presStyleCnt="5"/>
      <dgm:spPr/>
      <dgm:t>
        <a:bodyPr/>
        <a:lstStyle/>
        <a:p>
          <a:endParaRPr lang="en-US"/>
        </a:p>
      </dgm:t>
    </dgm:pt>
    <dgm:pt modelId="{906FE25E-959C-D844-9929-968223C81776}" type="pres">
      <dgm:prSet presAssocID="{2DEE8893-0236-BB40-94D5-374B5AB957AF}" presName="sp" presStyleCnt="0"/>
      <dgm:spPr/>
      <dgm:t>
        <a:bodyPr/>
        <a:lstStyle/>
        <a:p>
          <a:endParaRPr lang="en-US"/>
        </a:p>
      </dgm:t>
    </dgm:pt>
    <dgm:pt modelId="{7D23BE5D-E711-934F-8957-0E3E5BB57462}" type="pres">
      <dgm:prSet presAssocID="{4B32B825-62D9-564C-8CC6-299521EBF408}" presName="arrowAndChildren" presStyleCnt="0"/>
      <dgm:spPr/>
      <dgm:t>
        <a:bodyPr/>
        <a:lstStyle/>
        <a:p>
          <a:endParaRPr lang="en-US"/>
        </a:p>
      </dgm:t>
    </dgm:pt>
    <dgm:pt modelId="{A174F7FC-BDBD-084C-8064-D5D411E0AB4C}" type="pres">
      <dgm:prSet presAssocID="{4B32B825-62D9-564C-8CC6-299521EBF408}" presName="parentTextArrow" presStyleLbl="node1" presStyleIdx="4" presStyleCnt="5"/>
      <dgm:spPr/>
      <dgm:t>
        <a:bodyPr/>
        <a:lstStyle/>
        <a:p>
          <a:endParaRPr lang="en-US"/>
        </a:p>
      </dgm:t>
    </dgm:pt>
  </dgm:ptLst>
  <dgm:cxnLst>
    <dgm:cxn modelId="{5148836A-7F3B-894A-B84C-F4FF837EB08F}" type="presOf" srcId="{ACB46484-A6C3-D140-BAF7-E2993CCEEEBB}" destId="{826ACEFF-06BE-EC45-98E4-090A2B61E6F5}" srcOrd="0" destOrd="0" presId="urn:microsoft.com/office/officeart/2005/8/layout/process4"/>
    <dgm:cxn modelId="{4317642F-2AF0-C64E-A28A-8C93DF554492}" type="presOf" srcId="{A5955E09-491F-4F49-B945-B420498A61D7}" destId="{1511BA03-B405-CA4A-BDF3-588339CCF35A}" srcOrd="0" destOrd="0" presId="urn:microsoft.com/office/officeart/2005/8/layout/process4"/>
    <dgm:cxn modelId="{DEF79AF5-11F2-4C4B-B475-E196B5E22309}" srcId="{4785F847-D042-174A-AF70-E26F0FC52E87}" destId="{935C344F-A029-D043-BD46-C1856290E9B5}" srcOrd="2" destOrd="0" parTransId="{FBD50E75-F099-C747-A535-37E55130B6C0}" sibTransId="{623C312E-DECA-4A4B-96D7-3AADDF03B14F}"/>
    <dgm:cxn modelId="{2E27810E-2581-5148-BD09-9FD0A24AFFFC}" type="presOf" srcId="{4785F847-D042-174A-AF70-E26F0FC52E87}" destId="{4413BE57-C076-2740-9754-B2BA2364FD9F}" srcOrd="0" destOrd="0" presId="urn:microsoft.com/office/officeart/2005/8/layout/process4"/>
    <dgm:cxn modelId="{BD6CB75D-09A3-8540-ACFD-8CBA007E5B07}" type="presOf" srcId="{935C344F-A029-D043-BD46-C1856290E9B5}" destId="{4DF9A979-61BC-D14D-8E68-86FC4A6E7598}" srcOrd="0" destOrd="0" presId="urn:microsoft.com/office/officeart/2005/8/layout/process4"/>
    <dgm:cxn modelId="{8D19CCD8-F420-6B4C-8C96-F893A4DE76D5}" type="presOf" srcId="{4B32B825-62D9-564C-8CC6-299521EBF408}" destId="{A174F7FC-BDBD-084C-8064-D5D411E0AB4C}" srcOrd="0" destOrd="0" presId="urn:microsoft.com/office/officeart/2005/8/layout/process4"/>
    <dgm:cxn modelId="{71648C7B-AC65-434E-B5C9-6B77782DA051}" srcId="{4785F847-D042-174A-AF70-E26F0FC52E87}" destId="{ACB46484-A6C3-D140-BAF7-E2993CCEEEBB}" srcOrd="1" destOrd="0" parTransId="{C0E4F997-A9FB-C94D-A20C-47943D394BD0}" sibTransId="{2B5DCD69-CD31-D94A-B5AF-16C320A40650}"/>
    <dgm:cxn modelId="{C46CC2DD-A76C-5647-834A-B1DB65F864FF}" srcId="{4785F847-D042-174A-AF70-E26F0FC52E87}" destId="{4EA5064E-F694-B846-A7D1-55FCC78AC95A}" srcOrd="4" destOrd="0" parTransId="{A49A5A57-F4CC-0444-A114-03A1A6D6156C}" sibTransId="{0ED157E2-2491-C941-A5D5-4191285DDE44}"/>
    <dgm:cxn modelId="{E93DF6A8-2343-B044-935A-4924B4A6A8FF}" srcId="{4785F847-D042-174A-AF70-E26F0FC52E87}" destId="{A5955E09-491F-4F49-B945-B420498A61D7}" srcOrd="3" destOrd="0" parTransId="{45C86D89-7955-A94A-BE60-2CB6832B6A76}" sibTransId="{9C90653D-2A39-DA4A-8B46-8165CBA799D2}"/>
    <dgm:cxn modelId="{A2924195-2FD7-9D43-9C14-25B6DA75B593}" type="presOf" srcId="{4EA5064E-F694-B846-A7D1-55FCC78AC95A}" destId="{CE1D1214-0123-A348-BB9A-8E4EC23B835C}" srcOrd="0" destOrd="0" presId="urn:microsoft.com/office/officeart/2005/8/layout/process4"/>
    <dgm:cxn modelId="{92A140B2-84AA-5443-B8B1-E1C22FC84FEA}" srcId="{4785F847-D042-174A-AF70-E26F0FC52E87}" destId="{4B32B825-62D9-564C-8CC6-299521EBF408}" srcOrd="0" destOrd="0" parTransId="{DDB2CE51-C547-8B40-8053-939CF787541D}" sibTransId="{2DEE8893-0236-BB40-94D5-374B5AB957AF}"/>
    <dgm:cxn modelId="{9A72DBF1-5D10-644F-86C1-45A3AAA7FA43}" type="presParOf" srcId="{4413BE57-C076-2740-9754-B2BA2364FD9F}" destId="{6EC7A70E-6DCB-7B4F-9578-596202F479C4}" srcOrd="0" destOrd="0" presId="urn:microsoft.com/office/officeart/2005/8/layout/process4"/>
    <dgm:cxn modelId="{CC5B0854-8F01-2D43-9FCA-BBBBBF952327}" type="presParOf" srcId="{6EC7A70E-6DCB-7B4F-9578-596202F479C4}" destId="{CE1D1214-0123-A348-BB9A-8E4EC23B835C}" srcOrd="0" destOrd="0" presId="urn:microsoft.com/office/officeart/2005/8/layout/process4"/>
    <dgm:cxn modelId="{6F6790AE-8A24-664C-BBED-037FA5D775D5}" type="presParOf" srcId="{4413BE57-C076-2740-9754-B2BA2364FD9F}" destId="{F7AA0938-6408-7F43-8465-F3AC26403300}" srcOrd="1" destOrd="0" presId="urn:microsoft.com/office/officeart/2005/8/layout/process4"/>
    <dgm:cxn modelId="{314DE4DB-7BDB-BF43-A1B6-B0826C301A45}" type="presParOf" srcId="{4413BE57-C076-2740-9754-B2BA2364FD9F}" destId="{8E7ED434-F1BF-0945-A497-238C83F0A5AC}" srcOrd="2" destOrd="0" presId="urn:microsoft.com/office/officeart/2005/8/layout/process4"/>
    <dgm:cxn modelId="{A4BF1677-CC47-E24D-9307-6DAAE9681197}" type="presParOf" srcId="{8E7ED434-F1BF-0945-A497-238C83F0A5AC}" destId="{1511BA03-B405-CA4A-BDF3-588339CCF35A}" srcOrd="0" destOrd="0" presId="urn:microsoft.com/office/officeart/2005/8/layout/process4"/>
    <dgm:cxn modelId="{85426FEA-6580-E244-9CDF-4AB924BCA57D}" type="presParOf" srcId="{4413BE57-C076-2740-9754-B2BA2364FD9F}" destId="{FE2F6CB3-6861-2F4E-9BE6-596715EC9D26}" srcOrd="3" destOrd="0" presId="urn:microsoft.com/office/officeart/2005/8/layout/process4"/>
    <dgm:cxn modelId="{FAA88ACD-A1CA-A846-8078-5456959CC601}" type="presParOf" srcId="{4413BE57-C076-2740-9754-B2BA2364FD9F}" destId="{EDDF00B0-525F-F44C-A87F-6C215CE5D3A1}" srcOrd="4" destOrd="0" presId="urn:microsoft.com/office/officeart/2005/8/layout/process4"/>
    <dgm:cxn modelId="{EA96A524-76FD-494D-8333-A45E00CE9B19}" type="presParOf" srcId="{EDDF00B0-525F-F44C-A87F-6C215CE5D3A1}" destId="{4DF9A979-61BC-D14D-8E68-86FC4A6E7598}" srcOrd="0" destOrd="0" presId="urn:microsoft.com/office/officeart/2005/8/layout/process4"/>
    <dgm:cxn modelId="{9647CFDD-3FAC-9A43-BF41-F6929E365EAA}" type="presParOf" srcId="{4413BE57-C076-2740-9754-B2BA2364FD9F}" destId="{4E9BD05F-09DF-3F4C-90AD-3331A500C47B}" srcOrd="5" destOrd="0" presId="urn:microsoft.com/office/officeart/2005/8/layout/process4"/>
    <dgm:cxn modelId="{B5BB80E5-232E-2642-AB0B-5424E1D3838F}" type="presParOf" srcId="{4413BE57-C076-2740-9754-B2BA2364FD9F}" destId="{E1A5D7EA-1B87-1543-832E-11CAF63E3964}" srcOrd="6" destOrd="0" presId="urn:microsoft.com/office/officeart/2005/8/layout/process4"/>
    <dgm:cxn modelId="{434704E1-D187-3548-8CAB-6D47CDE45A47}" type="presParOf" srcId="{E1A5D7EA-1B87-1543-832E-11CAF63E3964}" destId="{826ACEFF-06BE-EC45-98E4-090A2B61E6F5}" srcOrd="0" destOrd="0" presId="urn:microsoft.com/office/officeart/2005/8/layout/process4"/>
    <dgm:cxn modelId="{EE2C5D43-2152-2940-ACC6-1EDA227A2B59}" type="presParOf" srcId="{4413BE57-C076-2740-9754-B2BA2364FD9F}" destId="{906FE25E-959C-D844-9929-968223C81776}" srcOrd="7" destOrd="0" presId="urn:microsoft.com/office/officeart/2005/8/layout/process4"/>
    <dgm:cxn modelId="{A480DBF1-A53F-2841-89D2-19769FBEE6FD}" type="presParOf" srcId="{4413BE57-C076-2740-9754-B2BA2364FD9F}" destId="{7D23BE5D-E711-934F-8957-0E3E5BB57462}" srcOrd="8" destOrd="0" presId="urn:microsoft.com/office/officeart/2005/8/layout/process4"/>
    <dgm:cxn modelId="{7A5E0E46-2034-874D-9B5E-4EFA6EA3B28D}" type="presParOf" srcId="{7D23BE5D-E711-934F-8957-0E3E5BB57462}" destId="{A174F7FC-BDBD-084C-8064-D5D411E0AB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D1214-0123-A348-BB9A-8E4EC23B835C}">
      <dsp:nvSpPr>
        <dsp:cNvPr id="0" name=""/>
        <dsp:cNvSpPr/>
      </dsp:nvSpPr>
      <dsp:spPr>
        <a:xfrm>
          <a:off x="0" y="3886230"/>
          <a:ext cx="6801718" cy="63756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Intraoperative navigation – display images in operating room, map to patient anatomy</a:t>
          </a:r>
          <a:endParaRPr lang="en-US" sz="1800" kern="1200" dirty="0"/>
        </a:p>
      </dsp:txBody>
      <dsp:txXfrm>
        <a:off x="0" y="3886230"/>
        <a:ext cx="6801718" cy="637568"/>
      </dsp:txXfrm>
    </dsp:sp>
    <dsp:sp modelId="{1511BA03-B405-CA4A-BDF3-588339CCF35A}">
      <dsp:nvSpPr>
        <dsp:cNvPr id="0" name=""/>
        <dsp:cNvSpPr/>
      </dsp:nvSpPr>
      <dsp:spPr>
        <a:xfrm rot="10800000">
          <a:off x="0" y="2915214"/>
          <a:ext cx="6801718" cy="980580"/>
        </a:xfrm>
        <a:prstGeom prst="upArrow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Preoperative simulation – measure, plan, simulate specific procedure, discuss in MDT meeting</a:t>
          </a:r>
          <a:endParaRPr lang="en-US" sz="1800" kern="1200" dirty="0"/>
        </a:p>
      </dsp:txBody>
      <dsp:txXfrm rot="10800000">
        <a:off x="0" y="2915214"/>
        <a:ext cx="6801718" cy="637151"/>
      </dsp:txXfrm>
    </dsp:sp>
    <dsp:sp modelId="{4DF9A979-61BC-D14D-8E68-86FC4A6E7598}">
      <dsp:nvSpPr>
        <dsp:cNvPr id="0" name=""/>
        <dsp:cNvSpPr/>
      </dsp:nvSpPr>
      <dsp:spPr>
        <a:xfrm rot="10800000">
          <a:off x="0" y="1944197"/>
          <a:ext cx="6801718" cy="980580"/>
        </a:xfrm>
        <a:prstGeom prst="upArrow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Virtual 3D model +/- surface smoothing, coloring of different structures</a:t>
          </a:r>
          <a:endParaRPr lang="en-US" sz="1800" kern="1200" dirty="0"/>
        </a:p>
      </dsp:txBody>
      <dsp:txXfrm rot="10800000">
        <a:off x="0" y="1944197"/>
        <a:ext cx="6801718" cy="637151"/>
      </dsp:txXfrm>
    </dsp:sp>
    <dsp:sp modelId="{826ACEFF-06BE-EC45-98E4-090A2B61E6F5}">
      <dsp:nvSpPr>
        <dsp:cNvPr id="0" name=""/>
        <dsp:cNvSpPr/>
      </dsp:nvSpPr>
      <dsp:spPr>
        <a:xfrm rot="10800000">
          <a:off x="0" y="973180"/>
          <a:ext cx="6801718" cy="980580"/>
        </a:xfrm>
        <a:prstGeom prst="upArrow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Segmentation – automatic,/manual segmentation of structures of interest, eg in renal surgery - kidney, tumour, blood vessels, ureters </a:t>
          </a:r>
          <a:endParaRPr lang="en-US" sz="1800" kern="1200" dirty="0"/>
        </a:p>
      </dsp:txBody>
      <dsp:txXfrm rot="10800000">
        <a:off x="0" y="973180"/>
        <a:ext cx="6801718" cy="637151"/>
      </dsp:txXfrm>
    </dsp:sp>
    <dsp:sp modelId="{A174F7FC-BDBD-084C-8064-D5D411E0AB4C}">
      <dsp:nvSpPr>
        <dsp:cNvPr id="0" name=""/>
        <dsp:cNvSpPr/>
      </dsp:nvSpPr>
      <dsp:spPr>
        <a:xfrm rot="10800000">
          <a:off x="0" y="2163"/>
          <a:ext cx="6801718" cy="980580"/>
        </a:xfrm>
        <a:prstGeom prst="upArrowCallou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Imaging – MRI, CT, USS</a:t>
          </a:r>
          <a:endParaRPr lang="en-US" sz="1800" kern="1200" dirty="0"/>
        </a:p>
      </dsp:txBody>
      <dsp:txXfrm rot="10800000">
        <a:off x="0" y="2163"/>
        <a:ext cx="6801718"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06C87-B288-CA4D-926D-E1E0779B61D8}" type="datetimeFigureOut">
              <a:rPr lang="en-US" smtClean="0"/>
              <a:t>27/05/15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8B744-DB0B-CC42-B1E2-0C44A1F52FBC}" type="slidenum">
              <a:rPr lang="en-US" smtClean="0"/>
              <a:t>‹#›</a:t>
            </a:fld>
            <a:endParaRPr lang="en-US"/>
          </a:p>
        </p:txBody>
      </p:sp>
    </p:spTree>
    <p:extLst>
      <p:ext uri="{BB962C8B-B14F-4D97-AF65-F5344CB8AC3E}">
        <p14:creationId xmlns:p14="http://schemas.microsoft.com/office/powerpoint/2010/main" val="1506553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kern="1200" dirty="0" err="1" smtClean="0">
                <a:solidFill>
                  <a:schemeClr val="tx1"/>
                </a:solidFill>
                <a:effectLst/>
                <a:latin typeface="+mn-lt"/>
                <a:ea typeface="+mn-ea"/>
                <a:cs typeface="+mn-cs"/>
              </a:rPr>
              <a:t>Studholme</a:t>
            </a:r>
            <a:r>
              <a:rPr lang="en-GB" sz="1200" kern="1200" dirty="0" smtClean="0">
                <a:solidFill>
                  <a:schemeClr val="tx1"/>
                </a:solidFill>
                <a:effectLst/>
                <a:latin typeface="+mn-lt"/>
                <a:ea typeface="+mn-ea"/>
                <a:cs typeface="+mn-cs"/>
              </a:rPr>
              <a:t>, C. &amp; Rousseau, F. Quantifying and modelling tissue maturation in the living human fetal brain. </a:t>
            </a:r>
            <a:r>
              <a:rPr lang="en-GB" sz="1200" i="1" kern="1200" dirty="0" smtClean="0">
                <a:solidFill>
                  <a:schemeClr val="tx1"/>
                </a:solidFill>
                <a:effectLst/>
                <a:latin typeface="+mn-lt"/>
                <a:ea typeface="+mn-ea"/>
                <a:cs typeface="+mn-cs"/>
              </a:rPr>
              <a:t>Int. J. Dev. </a:t>
            </a:r>
            <a:r>
              <a:rPr lang="en-GB" sz="1200" i="1" kern="1200" dirty="0" err="1" smtClean="0">
                <a:solidFill>
                  <a:schemeClr val="tx1"/>
                </a:solidFill>
                <a:effectLst/>
                <a:latin typeface="+mn-lt"/>
                <a:ea typeface="+mn-ea"/>
                <a:cs typeface="+mn-cs"/>
              </a:rPr>
              <a:t>Neurosci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32,</a:t>
            </a:r>
            <a:r>
              <a:rPr lang="en-GB" sz="1200" kern="1200" dirty="0" smtClean="0">
                <a:solidFill>
                  <a:schemeClr val="tx1"/>
                </a:solidFill>
                <a:effectLst/>
                <a:latin typeface="+mn-lt"/>
                <a:ea typeface="+mn-ea"/>
                <a:cs typeface="+mn-cs"/>
              </a:rPr>
              <a:t> 3–10 (2014).</a:t>
            </a:r>
          </a:p>
          <a:p>
            <a:pPr marL="228600" indent="-228600">
              <a:buAutoNum type="arabicPeriod"/>
            </a:pPr>
            <a:r>
              <a:rPr lang="en-GB" sz="1200" kern="1200" dirty="0" smtClean="0">
                <a:solidFill>
                  <a:schemeClr val="tx1"/>
                </a:solidFill>
                <a:effectLst/>
                <a:latin typeface="+mn-lt"/>
                <a:ea typeface="+mn-ea"/>
                <a:cs typeface="+mn-cs"/>
              </a:rPr>
              <a:t>Kim, K.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Intersection based motion correction of </a:t>
            </a:r>
            <a:r>
              <a:rPr lang="en-GB" sz="1200" kern="1200" dirty="0" err="1" smtClean="0">
                <a:solidFill>
                  <a:schemeClr val="tx1"/>
                </a:solidFill>
                <a:effectLst/>
                <a:latin typeface="+mn-lt"/>
                <a:ea typeface="+mn-ea"/>
                <a:cs typeface="+mn-cs"/>
              </a:rPr>
              <a:t>multislice</a:t>
            </a:r>
            <a:r>
              <a:rPr lang="en-GB" sz="1200" kern="1200" dirty="0" smtClean="0">
                <a:solidFill>
                  <a:schemeClr val="tx1"/>
                </a:solidFill>
                <a:effectLst/>
                <a:latin typeface="+mn-lt"/>
                <a:ea typeface="+mn-ea"/>
                <a:cs typeface="+mn-cs"/>
              </a:rPr>
              <a:t> MRI for 3-D in utero fetal brain image formation. </a:t>
            </a:r>
            <a:r>
              <a:rPr lang="en-GB" sz="1200" i="1" kern="1200" dirty="0" smtClean="0">
                <a:solidFill>
                  <a:schemeClr val="tx1"/>
                </a:solidFill>
                <a:effectLst/>
                <a:latin typeface="+mn-lt"/>
                <a:ea typeface="+mn-ea"/>
                <a:cs typeface="+mn-cs"/>
              </a:rPr>
              <a:t>IEEE Trans. Med. Imaging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29,</a:t>
            </a:r>
            <a:r>
              <a:rPr lang="en-GB" sz="1200" kern="1200" dirty="0" smtClean="0">
                <a:solidFill>
                  <a:schemeClr val="tx1"/>
                </a:solidFill>
                <a:effectLst/>
                <a:latin typeface="+mn-lt"/>
                <a:ea typeface="+mn-ea"/>
                <a:cs typeface="+mn-cs"/>
              </a:rPr>
              <a:t> 146–58 (2010).</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err="1" smtClean="0">
                <a:solidFill>
                  <a:schemeClr val="tx1"/>
                </a:solidFill>
                <a:effectLst/>
                <a:latin typeface="+mn-lt"/>
                <a:ea typeface="+mn-ea"/>
                <a:cs typeface="+mn-cs"/>
              </a:rPr>
              <a:t>Keraudren</a:t>
            </a:r>
            <a:r>
              <a:rPr lang="en-GB" sz="1200" kern="1200" dirty="0" smtClean="0">
                <a:solidFill>
                  <a:schemeClr val="tx1"/>
                </a:solidFill>
                <a:effectLst/>
                <a:latin typeface="+mn-lt"/>
                <a:ea typeface="+mn-ea"/>
                <a:cs typeface="+mn-cs"/>
              </a:rPr>
              <a:t>, K., </a:t>
            </a:r>
            <a:r>
              <a:rPr lang="en-GB" sz="1200" kern="1200" dirty="0" err="1" smtClean="0">
                <a:solidFill>
                  <a:schemeClr val="tx1"/>
                </a:solidFill>
                <a:effectLst/>
                <a:latin typeface="+mn-lt"/>
                <a:ea typeface="+mn-ea"/>
                <a:cs typeface="+mn-cs"/>
              </a:rPr>
              <a:t>Kyriakopoulou</a:t>
            </a:r>
            <a:r>
              <a:rPr lang="en-GB" sz="1200" kern="1200" dirty="0" smtClean="0">
                <a:solidFill>
                  <a:schemeClr val="tx1"/>
                </a:solidFill>
                <a:effectLst/>
                <a:latin typeface="+mn-lt"/>
                <a:ea typeface="+mn-ea"/>
                <a:cs typeface="+mn-cs"/>
              </a:rPr>
              <a:t>, V., Rutherford, M., </a:t>
            </a:r>
            <a:r>
              <a:rPr lang="en-GB" sz="1200" kern="1200" dirty="0" err="1" smtClean="0">
                <a:solidFill>
                  <a:schemeClr val="tx1"/>
                </a:solidFill>
                <a:effectLst/>
                <a:latin typeface="+mn-lt"/>
                <a:ea typeface="+mn-ea"/>
                <a:cs typeface="+mn-cs"/>
              </a:rPr>
              <a:t>Hajnal</a:t>
            </a:r>
            <a:r>
              <a:rPr lang="en-GB" sz="1200" kern="1200" dirty="0" smtClean="0">
                <a:solidFill>
                  <a:schemeClr val="tx1"/>
                </a:solidFill>
                <a:effectLst/>
                <a:latin typeface="+mn-lt"/>
                <a:ea typeface="+mn-ea"/>
                <a:cs typeface="+mn-cs"/>
              </a:rPr>
              <a:t>, J. V. &amp; </a:t>
            </a:r>
            <a:r>
              <a:rPr lang="en-GB" sz="1200" kern="1200" dirty="0" err="1" smtClean="0">
                <a:solidFill>
                  <a:schemeClr val="tx1"/>
                </a:solidFill>
                <a:effectLst/>
                <a:latin typeface="+mn-lt"/>
                <a:ea typeface="+mn-ea"/>
                <a:cs typeface="+mn-cs"/>
              </a:rPr>
              <a:t>Rueckert</a:t>
            </a:r>
            <a:r>
              <a:rPr lang="en-GB" sz="1200" kern="1200" dirty="0" smtClean="0">
                <a:solidFill>
                  <a:schemeClr val="tx1"/>
                </a:solidFill>
                <a:effectLst/>
                <a:latin typeface="+mn-lt"/>
                <a:ea typeface="+mn-ea"/>
                <a:cs typeface="+mn-cs"/>
              </a:rPr>
              <a:t>, D. Localisation of the brain in fetal MRI using bundled SIFT features. </a:t>
            </a:r>
            <a:r>
              <a:rPr lang="en-GB" sz="1200" i="1" kern="1200" dirty="0" smtClean="0">
                <a:solidFill>
                  <a:schemeClr val="tx1"/>
                </a:solidFill>
                <a:effectLst/>
                <a:latin typeface="+mn-lt"/>
                <a:ea typeface="+mn-ea"/>
                <a:cs typeface="+mn-cs"/>
              </a:rPr>
              <a:t>Lect. Notes </a:t>
            </a:r>
            <a:r>
              <a:rPr lang="en-GB" sz="1200" i="1" kern="1200" dirty="0" err="1" smtClean="0">
                <a:solidFill>
                  <a:schemeClr val="tx1"/>
                </a:solidFill>
                <a:effectLst/>
                <a:latin typeface="+mn-lt"/>
                <a:ea typeface="+mn-ea"/>
                <a:cs typeface="+mn-cs"/>
              </a:rPr>
              <a:t>Comput</a:t>
            </a:r>
            <a:r>
              <a:rPr lang="en-GB" sz="1200" i="1" kern="1200" dirty="0" smtClean="0">
                <a:solidFill>
                  <a:schemeClr val="tx1"/>
                </a:solidFill>
                <a:effectLst/>
                <a:latin typeface="+mn-lt"/>
                <a:ea typeface="+mn-ea"/>
                <a:cs typeface="+mn-cs"/>
              </a:rPr>
              <a:t>. Sci. (including </a:t>
            </a:r>
            <a:r>
              <a:rPr lang="en-GB" sz="1200" i="1" kern="1200" dirty="0" err="1" smtClean="0">
                <a:solidFill>
                  <a:schemeClr val="tx1"/>
                </a:solidFill>
                <a:effectLst/>
                <a:latin typeface="+mn-lt"/>
                <a:ea typeface="+mn-ea"/>
                <a:cs typeface="+mn-cs"/>
              </a:rPr>
              <a:t>Subser</a:t>
            </a:r>
            <a:r>
              <a:rPr lang="en-GB" sz="1200" i="1" kern="1200" dirty="0" smtClean="0">
                <a:solidFill>
                  <a:schemeClr val="tx1"/>
                </a:solidFill>
                <a:effectLst/>
                <a:latin typeface="+mn-lt"/>
                <a:ea typeface="+mn-ea"/>
                <a:cs typeface="+mn-cs"/>
              </a:rPr>
              <a:t>. Lect. Notes </a:t>
            </a:r>
            <a:r>
              <a:rPr lang="en-GB" sz="1200" i="1" kern="1200" dirty="0" err="1" smtClean="0">
                <a:solidFill>
                  <a:schemeClr val="tx1"/>
                </a:solidFill>
                <a:effectLst/>
                <a:latin typeface="+mn-lt"/>
                <a:ea typeface="+mn-ea"/>
                <a:cs typeface="+mn-cs"/>
              </a:rPr>
              <a:t>Artif</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Intell</a:t>
            </a:r>
            <a:r>
              <a:rPr lang="en-GB" sz="1200" i="1" kern="1200" dirty="0" smtClean="0">
                <a:solidFill>
                  <a:schemeClr val="tx1"/>
                </a:solidFill>
                <a:effectLst/>
                <a:latin typeface="+mn-lt"/>
                <a:ea typeface="+mn-ea"/>
                <a:cs typeface="+mn-cs"/>
              </a:rPr>
              <a:t>. Lect. Notes Bioinformatics)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8149 LNCS,</a:t>
            </a:r>
            <a:r>
              <a:rPr lang="en-GB" sz="1200" kern="1200" dirty="0" smtClean="0">
                <a:solidFill>
                  <a:schemeClr val="tx1"/>
                </a:solidFill>
                <a:effectLst/>
                <a:latin typeface="+mn-lt"/>
                <a:ea typeface="+mn-ea"/>
                <a:cs typeface="+mn-cs"/>
              </a:rPr>
              <a:t> 582–589 (2013).</a:t>
            </a:r>
          </a:p>
          <a:p>
            <a:pPr marL="228600" indent="-228600">
              <a:buAutoNum type="arabicPeriod"/>
            </a:pPr>
            <a:r>
              <a:rPr lang="en-GB" sz="1200" kern="1200" dirty="0" smtClean="0">
                <a:solidFill>
                  <a:schemeClr val="tx1"/>
                </a:solidFill>
                <a:effectLst/>
                <a:latin typeface="+mn-lt"/>
                <a:ea typeface="+mn-ea"/>
                <a:cs typeface="+mn-cs"/>
              </a:rPr>
              <a:t>Scott, J. A.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Growth trajectories of the human fetal brain tissues estimated from 3D reconstructed in utero MRI. </a:t>
            </a:r>
            <a:r>
              <a:rPr lang="en-GB" sz="1200" i="1" kern="1200" dirty="0" smtClean="0">
                <a:solidFill>
                  <a:schemeClr val="tx1"/>
                </a:solidFill>
                <a:effectLst/>
                <a:latin typeface="+mn-lt"/>
                <a:ea typeface="+mn-ea"/>
                <a:cs typeface="+mn-cs"/>
              </a:rPr>
              <a:t>Int. J. Dev. </a:t>
            </a:r>
            <a:r>
              <a:rPr lang="en-GB" sz="1200" i="1" kern="1200" dirty="0" err="1" smtClean="0">
                <a:solidFill>
                  <a:schemeClr val="tx1"/>
                </a:solidFill>
                <a:effectLst/>
                <a:latin typeface="+mn-lt"/>
                <a:ea typeface="+mn-ea"/>
                <a:cs typeface="+mn-cs"/>
              </a:rPr>
              <a:t>Neurosci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29,</a:t>
            </a:r>
            <a:r>
              <a:rPr lang="en-GB" sz="1200" kern="1200" dirty="0" smtClean="0">
                <a:solidFill>
                  <a:schemeClr val="tx1"/>
                </a:solidFill>
                <a:effectLst/>
                <a:latin typeface="+mn-lt"/>
                <a:ea typeface="+mn-ea"/>
                <a:cs typeface="+mn-cs"/>
              </a:rPr>
              <a:t> 529–36 (2011).</a:t>
            </a:r>
          </a:p>
          <a:p>
            <a:pPr marL="228600" indent="-228600">
              <a:buAutoNum type="arabicPeriod"/>
            </a:pPr>
            <a:r>
              <a:rPr lang="en-GB" sz="1200" kern="1200" dirty="0" smtClean="0">
                <a:solidFill>
                  <a:schemeClr val="tx1"/>
                </a:solidFill>
                <a:effectLst/>
                <a:latin typeface="+mn-lt"/>
                <a:ea typeface="+mn-ea"/>
                <a:cs typeface="+mn-cs"/>
              </a:rPr>
              <a:t>Wright, R. &amp; </a:t>
            </a:r>
            <a:r>
              <a:rPr lang="en-GB" sz="1200" kern="1200" dirty="0" err="1" smtClean="0">
                <a:solidFill>
                  <a:schemeClr val="tx1"/>
                </a:solidFill>
                <a:effectLst/>
                <a:latin typeface="+mn-lt"/>
                <a:ea typeface="+mn-ea"/>
                <a:cs typeface="+mn-cs"/>
              </a:rPr>
              <a:t>Vatansever</a:t>
            </a:r>
            <a:r>
              <a:rPr lang="en-GB" sz="1200" kern="1200" dirty="0" smtClean="0">
                <a:solidFill>
                  <a:schemeClr val="tx1"/>
                </a:solidFill>
                <a:effectLst/>
                <a:latin typeface="+mn-lt"/>
                <a:ea typeface="+mn-ea"/>
                <a:cs typeface="+mn-cs"/>
              </a:rPr>
              <a:t>, D. Age dependent fetal MR segmentation using manual and automated approaches. </a:t>
            </a:r>
            <a:r>
              <a:rPr lang="en-GB" sz="1200" i="1" kern="1200" dirty="0" smtClean="0">
                <a:solidFill>
                  <a:schemeClr val="tx1"/>
                </a:solidFill>
                <a:effectLst/>
                <a:latin typeface="+mn-lt"/>
                <a:ea typeface="+mn-ea"/>
                <a:cs typeface="+mn-cs"/>
              </a:rPr>
              <a:t>Work. </a:t>
            </a:r>
            <a:r>
              <a:rPr lang="en-GB" sz="1200" i="1" kern="1200" dirty="0" err="1" smtClean="0">
                <a:solidFill>
                  <a:schemeClr val="tx1"/>
                </a:solidFill>
                <a:effectLst/>
                <a:latin typeface="+mn-lt"/>
                <a:ea typeface="+mn-ea"/>
                <a:cs typeface="+mn-cs"/>
              </a:rPr>
              <a:t>Perinat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97–104 (2012). at &lt;http://</a:t>
            </a:r>
            <a:r>
              <a:rPr lang="en-GB" sz="1200" kern="1200" dirty="0" err="1" smtClean="0">
                <a:solidFill>
                  <a:schemeClr val="tx1"/>
                </a:solidFill>
                <a:effectLst/>
                <a:latin typeface="+mn-lt"/>
                <a:ea typeface="+mn-ea"/>
                <a:cs typeface="+mn-cs"/>
              </a:rPr>
              <a:t>www.cs.unc.edu</a:t>
            </a:r>
            <a:r>
              <a:rPr lang="en-GB" sz="1200" kern="1200" dirty="0" smtClean="0">
                <a:solidFill>
                  <a:schemeClr val="tx1"/>
                </a:solidFill>
                <a:effectLst/>
                <a:latin typeface="+mn-lt"/>
                <a:ea typeface="+mn-ea"/>
                <a:cs typeface="+mn-cs"/>
              </a:rPr>
              <a:t>/Research/MIDAG/</a:t>
            </a:r>
            <a:r>
              <a:rPr lang="en-GB" sz="1200" kern="1200" dirty="0" err="1" smtClean="0">
                <a:solidFill>
                  <a:schemeClr val="tx1"/>
                </a:solidFill>
                <a:effectLst/>
                <a:latin typeface="+mn-lt"/>
                <a:ea typeface="+mn-ea"/>
                <a:cs typeface="+mn-cs"/>
              </a:rPr>
              <a:t>defmreps</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styner_www</a:t>
            </a:r>
            <a:r>
              <a:rPr lang="en-GB" sz="1200" kern="1200" dirty="0" smtClean="0">
                <a:solidFill>
                  <a:schemeClr val="tx1"/>
                </a:solidFill>
                <a:effectLst/>
                <a:latin typeface="+mn-lt"/>
                <a:ea typeface="+mn-ea"/>
                <a:cs typeface="+mn-cs"/>
              </a:rPr>
              <a:t>/public/</a:t>
            </a:r>
            <a:r>
              <a:rPr lang="en-GB" sz="1200" kern="1200" dirty="0" err="1" smtClean="0">
                <a:solidFill>
                  <a:schemeClr val="tx1"/>
                </a:solidFill>
                <a:effectLst/>
                <a:latin typeface="+mn-lt"/>
                <a:ea typeface="+mn-ea"/>
                <a:cs typeface="+mn-cs"/>
              </a:rPr>
              <a:t>FetalMRI_IBIS</a:t>
            </a:r>
            <a:r>
              <a:rPr lang="en-GB" sz="1200" kern="1200" dirty="0" smtClean="0">
                <a:solidFill>
                  <a:schemeClr val="tx1"/>
                </a:solidFill>
                <a:effectLst/>
                <a:latin typeface="+mn-lt"/>
                <a:ea typeface="+mn-ea"/>
                <a:cs typeface="+mn-cs"/>
              </a:rPr>
              <a:t>/PDF/MICCAI Workshop on Perinatal and Paediatric Imaging </a:t>
            </a:r>
            <a:r>
              <a:rPr lang="en-GB" sz="1200" kern="1200" dirty="0" err="1" smtClean="0">
                <a:solidFill>
                  <a:schemeClr val="tx1"/>
                </a:solidFill>
                <a:effectLst/>
                <a:latin typeface="+mn-lt"/>
                <a:ea typeface="+mn-ea"/>
                <a:cs typeface="+mn-cs"/>
              </a:rPr>
              <a:t>PaPI</a:t>
            </a:r>
            <a:r>
              <a:rPr lang="en-GB" sz="1200" kern="1200" dirty="0" smtClean="0">
                <a:solidFill>
                  <a:schemeClr val="tx1"/>
                </a:solidFill>
                <a:effectLst/>
                <a:latin typeface="+mn-lt"/>
                <a:ea typeface="+mn-ea"/>
                <a:cs typeface="+mn-cs"/>
              </a:rPr>
              <a:t> 2012 2012 </a:t>
            </a:r>
            <a:r>
              <a:rPr lang="en-GB" sz="1200" kern="1200" dirty="0" err="1" smtClean="0">
                <a:solidFill>
                  <a:schemeClr val="tx1"/>
                </a:solidFill>
                <a:effectLst/>
                <a:latin typeface="+mn-lt"/>
                <a:ea typeface="+mn-ea"/>
                <a:cs typeface="+mn-cs"/>
              </a:rPr>
              <a:t>Wright.pdf</a:t>
            </a:r>
            <a:r>
              <a:rPr lang="en-GB" sz="1200" kern="1200" dirty="0" smtClean="0">
                <a:solidFill>
                  <a:schemeClr val="tx1"/>
                </a:solidFill>
                <a:effectLst/>
                <a:latin typeface="+mn-lt"/>
                <a:ea typeface="+mn-ea"/>
                <a:cs typeface="+mn-cs"/>
              </a:rPr>
              <a:t>&gt;</a:t>
            </a:r>
          </a:p>
          <a:p>
            <a:pPr marL="228600" indent="-228600">
              <a:buAutoNum type="arabicPeriod"/>
            </a:pPr>
            <a:r>
              <a:rPr lang="en-GB" sz="1200" kern="1200" dirty="0" err="1" smtClean="0">
                <a:solidFill>
                  <a:schemeClr val="tx1"/>
                </a:solidFill>
                <a:effectLst/>
                <a:latin typeface="+mn-lt"/>
                <a:ea typeface="+mn-ea"/>
                <a:cs typeface="+mn-cs"/>
              </a:rPr>
              <a:t>Keraudren</a:t>
            </a:r>
            <a:r>
              <a:rPr lang="en-GB" sz="1200" kern="1200" dirty="0" smtClean="0">
                <a:solidFill>
                  <a:schemeClr val="tx1"/>
                </a:solidFill>
                <a:effectLst/>
                <a:latin typeface="+mn-lt"/>
                <a:ea typeface="+mn-ea"/>
                <a:cs typeface="+mn-cs"/>
              </a:rPr>
              <a:t>, K.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Automated fetal brain segmentation from 2D MRI slices for motion correction. </a:t>
            </a:r>
            <a:r>
              <a:rPr lang="en-GB" sz="1200" i="1" kern="1200" dirty="0" err="1" smtClean="0">
                <a:solidFill>
                  <a:schemeClr val="tx1"/>
                </a:solidFill>
                <a:effectLst/>
                <a:latin typeface="+mn-lt"/>
                <a:ea typeface="+mn-ea"/>
                <a:cs typeface="+mn-cs"/>
              </a:rPr>
              <a:t>Neuroimage</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101,</a:t>
            </a:r>
            <a:r>
              <a:rPr lang="en-GB" sz="1200" kern="1200" dirty="0" smtClean="0">
                <a:solidFill>
                  <a:schemeClr val="tx1"/>
                </a:solidFill>
                <a:effectLst/>
                <a:latin typeface="+mn-lt"/>
                <a:ea typeface="+mn-ea"/>
                <a:cs typeface="+mn-cs"/>
              </a:rPr>
              <a:t> 633–43 (2014).</a:t>
            </a:r>
          </a:p>
          <a:p>
            <a:pPr marL="228600" indent="-228600">
              <a:buAutoNum type="arabicPeriod"/>
            </a:pPr>
            <a:r>
              <a:rPr lang="en-GB" sz="1200" kern="1200" dirty="0" err="1" smtClean="0">
                <a:solidFill>
                  <a:schemeClr val="tx1"/>
                </a:solidFill>
                <a:effectLst/>
                <a:latin typeface="+mn-lt"/>
                <a:ea typeface="+mn-ea"/>
                <a:cs typeface="+mn-cs"/>
              </a:rPr>
              <a:t>Kainz</a:t>
            </a:r>
            <a:r>
              <a:rPr lang="en-GB" sz="1200" kern="1200" dirty="0" smtClean="0">
                <a:solidFill>
                  <a:schemeClr val="tx1"/>
                </a:solidFill>
                <a:effectLst/>
                <a:latin typeface="+mn-lt"/>
                <a:ea typeface="+mn-ea"/>
                <a:cs typeface="+mn-cs"/>
              </a:rPr>
              <a:t>, B.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Motion Corrected 3D Reconstruction of the Fetal Thorax from Prenatal MRI. </a:t>
            </a:r>
            <a:r>
              <a:rPr lang="en-GB" sz="1200" i="1" kern="1200" dirty="0" smtClean="0">
                <a:solidFill>
                  <a:schemeClr val="tx1"/>
                </a:solidFill>
                <a:effectLst/>
                <a:latin typeface="+mn-lt"/>
                <a:ea typeface="+mn-ea"/>
                <a:cs typeface="+mn-cs"/>
              </a:rPr>
              <a:t>Med. Image </a:t>
            </a:r>
            <a:r>
              <a:rPr lang="en-GB" sz="1200" i="1" kern="1200" dirty="0" err="1" smtClean="0">
                <a:solidFill>
                  <a:schemeClr val="tx1"/>
                </a:solidFill>
                <a:effectLst/>
                <a:latin typeface="+mn-lt"/>
                <a:ea typeface="+mn-ea"/>
                <a:cs typeface="+mn-cs"/>
              </a:rPr>
              <a:t>Comput</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Comput</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Interv</a:t>
            </a:r>
            <a:r>
              <a:rPr lang="en-GB" sz="1200" i="1" kern="1200" dirty="0" smtClean="0">
                <a:solidFill>
                  <a:schemeClr val="tx1"/>
                </a:solidFill>
                <a:effectLst/>
                <a:latin typeface="+mn-lt"/>
                <a:ea typeface="+mn-ea"/>
                <a:cs typeface="+mn-cs"/>
              </a:rPr>
              <a:t>. – MICCAI</a:t>
            </a:r>
            <a:r>
              <a:rPr lang="en-GB" sz="1200" kern="1200" dirty="0" smtClean="0">
                <a:solidFill>
                  <a:schemeClr val="tx1"/>
                </a:solidFill>
                <a:effectLst/>
                <a:latin typeface="+mn-lt"/>
                <a:ea typeface="+mn-ea"/>
                <a:cs typeface="+mn-cs"/>
              </a:rPr>
              <a:t> 1–8 (2014). doi:10.1007/978-3-319-10470-6_36</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4</a:t>
            </a:fld>
            <a:endParaRPr lang="en-US"/>
          </a:p>
        </p:txBody>
      </p:sp>
    </p:spTree>
    <p:extLst>
      <p:ext uri="{BB962C8B-B14F-4D97-AF65-F5344CB8AC3E}">
        <p14:creationId xmlns:p14="http://schemas.microsoft.com/office/powerpoint/2010/main" val="254554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Yorifuji</a:t>
            </a:r>
            <a:r>
              <a:rPr lang="en-US" dirty="0" smtClean="0"/>
              <a:t>, T. et al., 2013. Time spatial labeling inversion pulse magnetic resonance angiography in pregnancy with </a:t>
            </a:r>
            <a:r>
              <a:rPr lang="en-US" dirty="0" err="1" smtClean="0"/>
              <a:t>adenomyosis</a:t>
            </a:r>
            <a:r>
              <a:rPr lang="en-US" dirty="0" smtClean="0"/>
              <a:t>. Journal of Obstetrics and </a:t>
            </a:r>
            <a:r>
              <a:rPr lang="en-US" dirty="0" err="1" smtClean="0"/>
              <a:t>Gynaecology</a:t>
            </a:r>
            <a:r>
              <a:rPr lang="en-US" dirty="0" smtClean="0"/>
              <a:t> Research, 39(10), </a:t>
            </a:r>
            <a:r>
              <a:rPr lang="en-US" dirty="0" err="1" smtClean="0"/>
              <a:t>p.n</a:t>
            </a:r>
            <a:r>
              <a:rPr lang="en-US" dirty="0" smtClean="0"/>
              <a:t>/a–n/a. Available at: http://</a:t>
            </a:r>
            <a:r>
              <a:rPr lang="en-US" dirty="0" err="1" smtClean="0"/>
              <a:t>doi.wiley.com</a:t>
            </a:r>
            <a:r>
              <a:rPr lang="en-US" dirty="0" smtClean="0"/>
              <a:t>/10.1111/jog.12088.</a:t>
            </a:r>
            <a:endParaRPr lang="en-US" dirty="0"/>
          </a:p>
        </p:txBody>
      </p:sp>
      <p:sp>
        <p:nvSpPr>
          <p:cNvPr id="4" name="Slide Number Placeholder 3"/>
          <p:cNvSpPr>
            <a:spLocks noGrp="1"/>
          </p:cNvSpPr>
          <p:nvPr>
            <p:ph type="sldNum" sz="quarter" idx="10"/>
          </p:nvPr>
        </p:nvSpPr>
        <p:spPr/>
        <p:txBody>
          <a:bodyPr/>
          <a:lstStyle/>
          <a:p>
            <a:fld id="{7D5B52F5-05AF-094C-9095-21F4ED4283BF}" type="slidenum">
              <a:rPr lang="en-US" smtClean="0"/>
              <a:t>16</a:t>
            </a:fld>
            <a:endParaRPr lang="en-US"/>
          </a:p>
        </p:txBody>
      </p:sp>
    </p:spTree>
    <p:extLst>
      <p:ext uri="{BB962C8B-B14F-4D97-AF65-F5344CB8AC3E}">
        <p14:creationId xmlns:p14="http://schemas.microsoft.com/office/powerpoint/2010/main" val="181209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Miyazaki, M. &amp; </a:t>
            </a:r>
            <a:r>
              <a:rPr lang="en-US" dirty="0" err="1" smtClean="0"/>
              <a:t>Akahane</a:t>
            </a:r>
            <a:r>
              <a:rPr lang="en-US" dirty="0" smtClean="0"/>
              <a:t>, M., 2012. Non-contrast enhanced MR angiography: Established techniques. Journal of Magnetic Resonance Imaging, 35(1), pp.1–19.</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Albert, T.S.E. et al., 2015. An International Multicenter Comparison of Time-SLIP Unenhanced MR Angiography and Contrast-Enhanced CT Angiography for Assessing Renal Artery Stenosis: The Renal Artery Contrast-Free Trial. American Journal of </a:t>
            </a:r>
            <a:r>
              <a:rPr lang="en-US" dirty="0" err="1" smtClean="0"/>
              <a:t>Roentgenology</a:t>
            </a:r>
            <a:r>
              <a:rPr lang="en-US" dirty="0" smtClean="0"/>
              <a:t>, 204(1), pp.182–188. Available at: http://</a:t>
            </a:r>
            <a:r>
              <a:rPr lang="en-US" dirty="0" err="1" smtClean="0"/>
              <a:t>www.ajronline.org</a:t>
            </a:r>
            <a:r>
              <a:rPr lang="en-US" dirty="0" smtClean="0"/>
              <a:t>/</a:t>
            </a:r>
            <a:r>
              <a:rPr lang="en-US" dirty="0" err="1" smtClean="0"/>
              <a:t>doi</a:t>
            </a:r>
            <a:r>
              <a:rPr lang="en-US" dirty="0" smtClean="0"/>
              <a:t>/abs/10.2214/AJR.13.12022.</a:t>
            </a:r>
          </a:p>
          <a:p>
            <a:endParaRPr lang="en-US" dirty="0"/>
          </a:p>
        </p:txBody>
      </p:sp>
      <p:sp>
        <p:nvSpPr>
          <p:cNvPr id="4" name="Slide Number Placeholder 3"/>
          <p:cNvSpPr>
            <a:spLocks noGrp="1"/>
          </p:cNvSpPr>
          <p:nvPr>
            <p:ph type="sldNum" sz="quarter" idx="10"/>
          </p:nvPr>
        </p:nvSpPr>
        <p:spPr/>
        <p:txBody>
          <a:bodyPr/>
          <a:lstStyle/>
          <a:p>
            <a:fld id="{7D5B52F5-05AF-094C-9095-21F4ED4283BF}" type="slidenum">
              <a:rPr lang="en-US" smtClean="0"/>
              <a:t>17</a:t>
            </a:fld>
            <a:endParaRPr lang="en-US"/>
          </a:p>
        </p:txBody>
      </p:sp>
    </p:spTree>
    <p:extLst>
      <p:ext uri="{BB962C8B-B14F-4D97-AF65-F5344CB8AC3E}">
        <p14:creationId xmlns:p14="http://schemas.microsoft.com/office/powerpoint/2010/main" val="186842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smtClean="0">
                <a:solidFill>
                  <a:schemeClr val="tx1"/>
                </a:solidFill>
                <a:effectLst/>
                <a:latin typeface="+mn-lt"/>
                <a:ea typeface="+mn-ea"/>
                <a:cs typeface="+mn-cs"/>
              </a:rPr>
              <a:t>Werner, H., </a:t>
            </a:r>
            <a:r>
              <a:rPr lang="en-GB" sz="1200" kern="1200" dirty="0" err="1" smtClean="0">
                <a:solidFill>
                  <a:schemeClr val="tx1"/>
                </a:solidFill>
                <a:effectLst/>
                <a:latin typeface="+mn-lt"/>
                <a:ea typeface="+mn-ea"/>
                <a:cs typeface="+mn-cs"/>
              </a:rPr>
              <a:t>Rolo</a:t>
            </a:r>
            <a:r>
              <a:rPr lang="en-GB" sz="1200" kern="1200" dirty="0" smtClean="0">
                <a:solidFill>
                  <a:schemeClr val="tx1"/>
                </a:solidFill>
                <a:effectLst/>
                <a:latin typeface="+mn-lt"/>
                <a:ea typeface="+mn-ea"/>
                <a:cs typeface="+mn-cs"/>
              </a:rPr>
              <a:t>, L. C., </a:t>
            </a:r>
            <a:r>
              <a:rPr lang="en-GB" sz="1200" kern="1200" dirty="0" err="1" smtClean="0">
                <a:solidFill>
                  <a:schemeClr val="tx1"/>
                </a:solidFill>
                <a:effectLst/>
                <a:latin typeface="+mn-lt"/>
                <a:ea typeface="+mn-ea"/>
                <a:cs typeface="+mn-cs"/>
              </a:rPr>
              <a:t>Araujo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Júnior</a:t>
            </a:r>
            <a:r>
              <a:rPr lang="en-GB" sz="1200" kern="1200" dirty="0" smtClean="0">
                <a:solidFill>
                  <a:schemeClr val="tx1"/>
                </a:solidFill>
                <a:effectLst/>
                <a:latin typeface="+mn-lt"/>
                <a:ea typeface="+mn-ea"/>
                <a:cs typeface="+mn-cs"/>
              </a:rPr>
              <a:t>, E. &amp; Dos Santos, J. R. L. Manufacturing models of fetal malformations built from 3-dimensional ultrasound, magnetic resonance imaging, and computed tomography scan data. </a:t>
            </a:r>
            <a:r>
              <a:rPr lang="en-GB" sz="1200" i="1" kern="1200" dirty="0" smtClean="0">
                <a:solidFill>
                  <a:schemeClr val="tx1"/>
                </a:solidFill>
                <a:effectLst/>
                <a:latin typeface="+mn-lt"/>
                <a:ea typeface="+mn-ea"/>
                <a:cs typeface="+mn-cs"/>
              </a:rPr>
              <a:t>Ultrasound Q.</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30,</a:t>
            </a:r>
            <a:r>
              <a:rPr lang="en-GB" sz="1200" kern="1200" dirty="0" smtClean="0">
                <a:solidFill>
                  <a:schemeClr val="tx1"/>
                </a:solidFill>
                <a:effectLst/>
                <a:latin typeface="+mn-lt"/>
                <a:ea typeface="+mn-ea"/>
                <a:cs typeface="+mn-cs"/>
              </a:rPr>
              <a:t> 69–75 (2014).</a:t>
            </a:r>
          </a:p>
          <a:p>
            <a:pPr marL="228600" indent="-228600">
              <a:buFont typeface="+mj-lt"/>
              <a:buAutoNum type="arabicPeriod"/>
            </a:pPr>
            <a:r>
              <a:rPr lang="en-GB" sz="1200" kern="1200" dirty="0" smtClean="0">
                <a:solidFill>
                  <a:schemeClr val="tx1"/>
                </a:solidFill>
                <a:effectLst/>
                <a:latin typeface="+mn-lt"/>
                <a:ea typeface="+mn-ea"/>
                <a:cs typeface="+mn-cs"/>
              </a:rPr>
              <a:t>Werner, H., Lopes, J., </a:t>
            </a:r>
            <a:r>
              <a:rPr lang="en-GB" sz="1200" kern="1200" dirty="0" err="1" smtClean="0">
                <a:solidFill>
                  <a:schemeClr val="tx1"/>
                </a:solidFill>
                <a:effectLst/>
                <a:latin typeface="+mn-lt"/>
                <a:ea typeface="+mn-ea"/>
                <a:cs typeface="+mn-cs"/>
              </a:rPr>
              <a:t>Tonni</a:t>
            </a:r>
            <a:r>
              <a:rPr lang="en-GB" sz="1200" kern="1200" dirty="0" smtClean="0">
                <a:solidFill>
                  <a:schemeClr val="tx1"/>
                </a:solidFill>
                <a:effectLst/>
                <a:latin typeface="+mn-lt"/>
                <a:ea typeface="+mn-ea"/>
                <a:cs typeface="+mn-cs"/>
              </a:rPr>
              <a:t>, G. &amp; </a:t>
            </a:r>
            <a:r>
              <a:rPr lang="en-GB" sz="1200" kern="1200" dirty="0" err="1" smtClean="0">
                <a:solidFill>
                  <a:schemeClr val="tx1"/>
                </a:solidFill>
                <a:effectLst/>
                <a:latin typeface="+mn-lt"/>
                <a:ea typeface="+mn-ea"/>
                <a:cs typeface="+mn-cs"/>
              </a:rPr>
              <a:t>Araujo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Júnior</a:t>
            </a:r>
            <a:r>
              <a:rPr lang="en-GB" sz="1200" kern="1200" dirty="0" smtClean="0">
                <a:solidFill>
                  <a:schemeClr val="tx1"/>
                </a:solidFill>
                <a:effectLst/>
                <a:latin typeface="+mn-lt"/>
                <a:ea typeface="+mn-ea"/>
                <a:cs typeface="+mn-cs"/>
              </a:rPr>
              <a:t>, E. Physical model from 3D ultrasound and magnetic resonance imaging scan data reconstruction of lumbosacral </a:t>
            </a:r>
            <a:r>
              <a:rPr lang="en-GB" sz="1200" kern="1200" dirty="0" err="1" smtClean="0">
                <a:solidFill>
                  <a:schemeClr val="tx1"/>
                </a:solidFill>
                <a:effectLst/>
                <a:latin typeface="+mn-lt"/>
                <a:ea typeface="+mn-ea"/>
                <a:cs typeface="+mn-cs"/>
              </a:rPr>
              <a:t>myelomeningocele</a:t>
            </a:r>
            <a:r>
              <a:rPr lang="en-GB" sz="1200" kern="1200" dirty="0" smtClean="0">
                <a:solidFill>
                  <a:schemeClr val="tx1"/>
                </a:solidFill>
                <a:effectLst/>
                <a:latin typeface="+mn-lt"/>
                <a:ea typeface="+mn-ea"/>
                <a:cs typeface="+mn-cs"/>
              </a:rPr>
              <a:t> in a fetus with </a:t>
            </a:r>
            <a:r>
              <a:rPr lang="en-GB" sz="1200" kern="1200" dirty="0" err="1" smtClean="0">
                <a:solidFill>
                  <a:schemeClr val="tx1"/>
                </a:solidFill>
                <a:effectLst/>
                <a:latin typeface="+mn-lt"/>
                <a:ea typeface="+mn-ea"/>
                <a:cs typeface="+mn-cs"/>
              </a:rPr>
              <a:t>Chiari</a:t>
            </a:r>
            <a:r>
              <a:rPr lang="en-GB" sz="1200" kern="1200" dirty="0" smtClean="0">
                <a:solidFill>
                  <a:schemeClr val="tx1"/>
                </a:solidFill>
                <a:effectLst/>
                <a:latin typeface="+mn-lt"/>
                <a:ea typeface="+mn-ea"/>
                <a:cs typeface="+mn-cs"/>
              </a:rPr>
              <a:t> II malformation. </a:t>
            </a:r>
            <a:r>
              <a:rPr lang="en-GB" sz="1200" i="1" kern="1200" dirty="0" smtClean="0">
                <a:solidFill>
                  <a:schemeClr val="tx1"/>
                </a:solidFill>
                <a:effectLst/>
                <a:latin typeface="+mn-lt"/>
                <a:ea typeface="+mn-ea"/>
                <a:cs typeface="+mn-cs"/>
              </a:rPr>
              <a:t>Child’s </a:t>
            </a:r>
            <a:r>
              <a:rPr lang="en-GB" sz="1200" i="1" kern="1200" dirty="0" err="1" smtClean="0">
                <a:solidFill>
                  <a:schemeClr val="tx1"/>
                </a:solidFill>
                <a:effectLst/>
                <a:latin typeface="+mn-lt"/>
                <a:ea typeface="+mn-ea"/>
                <a:cs typeface="+mn-cs"/>
              </a:rPr>
              <a:t>Nerv</a:t>
            </a:r>
            <a:r>
              <a:rPr lang="en-GB" sz="1200" i="1" kern="1200" dirty="0" smtClean="0">
                <a:solidFill>
                  <a:schemeClr val="tx1"/>
                </a:solidFill>
                <a:effectLst/>
                <a:latin typeface="+mn-lt"/>
                <a:ea typeface="+mn-ea"/>
                <a:cs typeface="+mn-cs"/>
              </a:rPr>
              <a:t>. Syst.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a:t>
            </a:r>
            <a:r>
              <a:rPr lang="en-GB" sz="1200" kern="1200" dirty="0" smtClean="0">
                <a:solidFill>
                  <a:schemeClr val="tx1"/>
                </a:solidFill>
                <a:effectLst/>
                <a:latin typeface="+mn-lt"/>
                <a:ea typeface="+mn-ea"/>
                <a:cs typeface="+mn-cs"/>
              </a:rPr>
              <a:t> 5–7 (2015).</a:t>
            </a:r>
          </a:p>
          <a:p>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5</a:t>
            </a:fld>
            <a:endParaRPr lang="en-US"/>
          </a:p>
        </p:txBody>
      </p:sp>
    </p:spTree>
    <p:extLst>
      <p:ext uri="{BB962C8B-B14F-4D97-AF65-F5344CB8AC3E}">
        <p14:creationId xmlns:p14="http://schemas.microsoft.com/office/powerpoint/2010/main" val="185502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err="1" smtClean="0">
                <a:solidFill>
                  <a:schemeClr val="tx1"/>
                </a:solidFill>
                <a:effectLst/>
                <a:latin typeface="+mn-lt"/>
                <a:ea typeface="+mn-ea"/>
                <a:cs typeface="+mn-cs"/>
              </a:rPr>
              <a:t>Anquez</a:t>
            </a:r>
            <a:r>
              <a:rPr lang="en-GB" sz="1200" kern="1200" dirty="0" smtClean="0">
                <a:solidFill>
                  <a:schemeClr val="tx1"/>
                </a:solidFill>
                <a:effectLst/>
                <a:latin typeface="+mn-lt"/>
                <a:ea typeface="+mn-ea"/>
                <a:cs typeface="+mn-cs"/>
              </a:rPr>
              <a:t>, J.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Interest of the Steady State Free Precession (SSFP) sequence for 3D </a:t>
            </a:r>
            <a:r>
              <a:rPr lang="en-GB" sz="1200" kern="1200" dirty="0" err="1" smtClean="0">
                <a:solidFill>
                  <a:schemeClr val="tx1"/>
                </a:solidFill>
                <a:effectLst/>
                <a:latin typeface="+mn-lt"/>
                <a:ea typeface="+mn-ea"/>
                <a:cs typeface="+mn-cs"/>
              </a:rPr>
              <a:t>modeling</a:t>
            </a:r>
            <a:r>
              <a:rPr lang="en-GB" sz="1200" kern="1200" dirty="0" smtClean="0">
                <a:solidFill>
                  <a:schemeClr val="tx1"/>
                </a:solidFill>
                <a:effectLst/>
                <a:latin typeface="+mn-lt"/>
                <a:ea typeface="+mn-ea"/>
                <a:cs typeface="+mn-cs"/>
              </a:rPr>
              <a:t> of the whole fetus. </a:t>
            </a:r>
            <a:r>
              <a:rPr lang="en-GB" sz="1200" i="1" kern="1200" dirty="0" err="1" smtClean="0">
                <a:solidFill>
                  <a:schemeClr val="tx1"/>
                </a:solidFill>
                <a:effectLst/>
                <a:latin typeface="+mn-lt"/>
                <a:ea typeface="+mn-ea"/>
                <a:cs typeface="+mn-cs"/>
              </a:rPr>
              <a:t>Annu</a:t>
            </a:r>
            <a:r>
              <a:rPr lang="en-GB" sz="1200" i="1" kern="1200" dirty="0" smtClean="0">
                <a:solidFill>
                  <a:schemeClr val="tx1"/>
                </a:solidFill>
                <a:effectLst/>
                <a:latin typeface="+mn-lt"/>
                <a:ea typeface="+mn-ea"/>
                <a:cs typeface="+mn-cs"/>
              </a:rPr>
              <a:t>. Int. Conf. IEEE Eng. Med. Biol. - Proc.</a:t>
            </a:r>
            <a:r>
              <a:rPr lang="en-GB" sz="1200" kern="1200" dirty="0" smtClean="0">
                <a:solidFill>
                  <a:schemeClr val="tx1"/>
                </a:solidFill>
                <a:effectLst/>
                <a:latin typeface="+mn-lt"/>
                <a:ea typeface="+mn-ea"/>
                <a:cs typeface="+mn-cs"/>
              </a:rPr>
              <a:t> 771–774 (2007). doi:10.1109/IEMBS.2007.4352404</a:t>
            </a:r>
          </a:p>
          <a:p>
            <a:pPr marL="228600" indent="-228600">
              <a:buFont typeface="+mj-lt"/>
              <a:buAutoNum type="arabicPeriod"/>
            </a:pPr>
            <a:r>
              <a:rPr lang="en-GB" sz="1200" kern="1200" dirty="0" err="1" smtClean="0">
                <a:solidFill>
                  <a:schemeClr val="tx1"/>
                </a:solidFill>
                <a:effectLst/>
                <a:latin typeface="+mn-lt"/>
                <a:ea typeface="+mn-ea"/>
                <a:cs typeface="+mn-cs"/>
              </a:rPr>
              <a:t>Norwitz</a:t>
            </a:r>
            <a:r>
              <a:rPr lang="en-GB" sz="1200" kern="1200" dirty="0" smtClean="0">
                <a:solidFill>
                  <a:schemeClr val="tx1"/>
                </a:solidFill>
                <a:effectLst/>
                <a:latin typeface="+mn-lt"/>
                <a:ea typeface="+mn-ea"/>
                <a:cs typeface="+mn-cs"/>
              </a:rPr>
              <a:t>, E. R.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Separation of conjoined twins with the twin reversed-arterial-perfusion sequence after prenatal planning with three-dimensional </a:t>
            </a:r>
            <a:r>
              <a:rPr lang="en-GB" sz="1200" kern="1200" dirty="0" err="1" smtClean="0">
                <a:solidFill>
                  <a:schemeClr val="tx1"/>
                </a:solidFill>
                <a:effectLst/>
                <a:latin typeface="+mn-lt"/>
                <a:ea typeface="+mn-ea"/>
                <a:cs typeface="+mn-cs"/>
              </a:rPr>
              <a:t>modeling</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N. Engl. J. Med.</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343,</a:t>
            </a:r>
            <a:r>
              <a:rPr lang="en-GB" sz="1200" kern="1200" dirty="0" smtClean="0">
                <a:solidFill>
                  <a:schemeClr val="tx1"/>
                </a:solidFill>
                <a:effectLst/>
                <a:latin typeface="+mn-lt"/>
                <a:ea typeface="+mn-ea"/>
                <a:cs typeface="+mn-cs"/>
              </a:rPr>
              <a:t> 399–402 (2000).</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6</a:t>
            </a:fld>
            <a:endParaRPr lang="en-US"/>
          </a:p>
        </p:txBody>
      </p:sp>
    </p:spTree>
    <p:extLst>
      <p:ext uri="{BB962C8B-B14F-4D97-AF65-F5344CB8AC3E}">
        <p14:creationId xmlns:p14="http://schemas.microsoft.com/office/powerpoint/2010/main" val="178309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Schierlitz</a:t>
            </a:r>
            <a:r>
              <a:rPr lang="en-GB" sz="1200" kern="1200" dirty="0" smtClean="0">
                <a:solidFill>
                  <a:schemeClr val="tx1"/>
                </a:solidFill>
                <a:effectLst/>
                <a:latin typeface="+mn-lt"/>
                <a:ea typeface="+mn-ea"/>
                <a:cs typeface="+mn-cs"/>
              </a:rPr>
              <a:t>, L.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Three-dimensional magnetic resonance imaging of fetal brains. </a:t>
            </a:r>
            <a:r>
              <a:rPr lang="en-GB" sz="1200" i="1" kern="1200" dirty="0" smtClean="0">
                <a:solidFill>
                  <a:schemeClr val="tx1"/>
                </a:solidFill>
                <a:effectLst/>
                <a:latin typeface="+mn-lt"/>
                <a:ea typeface="+mn-ea"/>
                <a:cs typeface="+mn-cs"/>
              </a:rPr>
              <a:t>Lancet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357,</a:t>
            </a:r>
            <a:r>
              <a:rPr lang="en-GB" sz="1200" kern="1200" dirty="0" smtClean="0">
                <a:solidFill>
                  <a:schemeClr val="tx1"/>
                </a:solidFill>
                <a:effectLst/>
                <a:latin typeface="+mn-lt"/>
                <a:ea typeface="+mn-ea"/>
                <a:cs typeface="+mn-cs"/>
              </a:rPr>
              <a:t> 1177–1178 (2001).</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7</a:t>
            </a:fld>
            <a:endParaRPr lang="en-US"/>
          </a:p>
        </p:txBody>
      </p:sp>
    </p:spTree>
    <p:extLst>
      <p:ext uri="{BB962C8B-B14F-4D97-AF65-F5344CB8AC3E}">
        <p14:creationId xmlns:p14="http://schemas.microsoft.com/office/powerpoint/2010/main" val="74951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smtClean="0">
                <a:solidFill>
                  <a:schemeClr val="tx1"/>
                </a:solidFill>
                <a:effectLst/>
                <a:latin typeface="+mn-lt"/>
                <a:ea typeface="+mn-ea"/>
                <a:cs typeface="+mn-cs"/>
              </a:rPr>
              <a:t>Werner, H.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Virtual bronchoscopy in the fetus. </a:t>
            </a:r>
            <a:r>
              <a:rPr lang="en-GB" sz="1200" i="1" kern="1200" dirty="0" smtClean="0">
                <a:solidFill>
                  <a:schemeClr val="tx1"/>
                </a:solidFill>
                <a:effectLst/>
                <a:latin typeface="+mn-lt"/>
                <a:ea typeface="+mn-ea"/>
                <a:cs typeface="+mn-cs"/>
              </a:rPr>
              <a:t>Ultrasound Obstet. Gynecol.</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37,</a:t>
            </a:r>
            <a:r>
              <a:rPr lang="en-GB" sz="1200" kern="1200" dirty="0" smtClean="0">
                <a:solidFill>
                  <a:schemeClr val="tx1"/>
                </a:solidFill>
                <a:effectLst/>
                <a:latin typeface="+mn-lt"/>
                <a:ea typeface="+mn-ea"/>
                <a:cs typeface="+mn-cs"/>
              </a:rPr>
              <a:t> 113–115 (2011).</a:t>
            </a:r>
          </a:p>
          <a:p>
            <a:pPr marL="228600" indent="-228600">
              <a:buFont typeface="+mj-lt"/>
              <a:buAutoNum type="arabicPeriod"/>
            </a:pPr>
            <a:r>
              <a:rPr lang="en-GB" sz="1200" kern="1200" dirty="0" smtClean="0">
                <a:solidFill>
                  <a:schemeClr val="tx1"/>
                </a:solidFill>
                <a:effectLst/>
                <a:latin typeface="+mn-lt"/>
                <a:ea typeface="+mn-ea"/>
                <a:cs typeface="+mn-cs"/>
              </a:rPr>
              <a:t>Werner, H.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Virtual bronchoscopy for evaluating cervical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of the fetus. </a:t>
            </a:r>
            <a:r>
              <a:rPr lang="en-GB" sz="1200" i="1" kern="1200" dirty="0" smtClean="0">
                <a:solidFill>
                  <a:schemeClr val="tx1"/>
                </a:solidFill>
                <a:effectLst/>
                <a:latin typeface="+mn-lt"/>
                <a:ea typeface="+mn-ea"/>
                <a:cs typeface="+mn-cs"/>
              </a:rPr>
              <a:t>Ultrasound Obstet. Gynecol.</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41,</a:t>
            </a:r>
            <a:r>
              <a:rPr lang="en-GB" sz="1200" kern="1200" dirty="0" smtClean="0">
                <a:solidFill>
                  <a:schemeClr val="tx1"/>
                </a:solidFill>
                <a:effectLst/>
                <a:latin typeface="+mn-lt"/>
                <a:ea typeface="+mn-ea"/>
                <a:cs typeface="+mn-cs"/>
              </a:rPr>
              <a:t> 90–94 (2013).</a:t>
            </a:r>
          </a:p>
          <a:p>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8</a:t>
            </a:fld>
            <a:endParaRPr lang="en-US"/>
          </a:p>
        </p:txBody>
      </p:sp>
    </p:spTree>
    <p:extLst>
      <p:ext uri="{BB962C8B-B14F-4D97-AF65-F5344CB8AC3E}">
        <p14:creationId xmlns:p14="http://schemas.microsoft.com/office/powerpoint/2010/main" val="160854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Luks, F. I., Carr, S. R., Ponte, B., </a:t>
            </a:r>
            <a:r>
              <a:rPr lang="en-GB" sz="1200" kern="1200" dirty="0" err="1" smtClean="0">
                <a:solidFill>
                  <a:schemeClr val="tx1"/>
                </a:solidFill>
                <a:effectLst/>
                <a:latin typeface="+mn-lt"/>
                <a:ea typeface="+mn-ea"/>
                <a:cs typeface="+mn-cs"/>
              </a:rPr>
              <a:t>Rogg</a:t>
            </a:r>
            <a:r>
              <a:rPr lang="en-GB" sz="1200" kern="1200" dirty="0" smtClean="0">
                <a:solidFill>
                  <a:schemeClr val="tx1"/>
                </a:solidFill>
                <a:effectLst/>
                <a:latin typeface="+mn-lt"/>
                <a:ea typeface="+mn-ea"/>
                <a:cs typeface="+mn-cs"/>
              </a:rPr>
              <a:t>, J. M. &amp; Tracy, T. F. Preoperative planning with magnetic resonance imaging and computerized volume rendering in twin-to-twin transfusion syndrome. </a:t>
            </a:r>
            <a:r>
              <a:rPr lang="en-GB" sz="1200" i="1" kern="1200" dirty="0" smtClean="0">
                <a:solidFill>
                  <a:schemeClr val="tx1"/>
                </a:solidFill>
                <a:effectLst/>
                <a:latin typeface="+mn-lt"/>
                <a:ea typeface="+mn-ea"/>
                <a:cs typeface="+mn-cs"/>
              </a:rPr>
              <a:t>Am. J. Obstet. Gynecol.</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185,</a:t>
            </a:r>
            <a:r>
              <a:rPr lang="en-GB" sz="1200" kern="1200" dirty="0" smtClean="0">
                <a:solidFill>
                  <a:schemeClr val="tx1"/>
                </a:solidFill>
                <a:effectLst/>
                <a:latin typeface="+mn-lt"/>
                <a:ea typeface="+mn-ea"/>
                <a:cs typeface="+mn-cs"/>
              </a:rPr>
              <a:t> 216–219 (2001).</a:t>
            </a:r>
          </a:p>
          <a:p>
            <a:r>
              <a:rPr lang="en-GB" sz="1200" kern="1200" dirty="0" smtClean="0">
                <a:solidFill>
                  <a:schemeClr val="tx1"/>
                </a:solidFill>
                <a:effectLst/>
                <a:latin typeface="+mn-lt"/>
                <a:ea typeface="+mn-ea"/>
                <a:cs typeface="+mn-cs"/>
              </a:rPr>
              <a:t>SNN 3.0 Planning and Navigation Software, Mississauga, Ontario, Canada</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9</a:t>
            </a:fld>
            <a:endParaRPr lang="en-US"/>
          </a:p>
        </p:txBody>
      </p:sp>
    </p:spTree>
    <p:extLst>
      <p:ext uri="{BB962C8B-B14F-4D97-AF65-F5344CB8AC3E}">
        <p14:creationId xmlns:p14="http://schemas.microsoft.com/office/powerpoint/2010/main" val="108856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Komai, Y.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A novel 3-dimensional image analysis system for case-specific kidney anatomy and surgical simulation to facilitate </a:t>
            </a:r>
            <a:r>
              <a:rPr lang="en-GB" sz="1200" kern="1200" dirty="0" err="1" smtClean="0">
                <a:solidFill>
                  <a:schemeClr val="tx1"/>
                </a:solidFill>
                <a:effectLst/>
                <a:latin typeface="+mn-lt"/>
                <a:ea typeface="+mn-ea"/>
                <a:cs typeface="+mn-cs"/>
              </a:rPr>
              <a:t>clampless</a:t>
            </a:r>
            <a:r>
              <a:rPr lang="en-GB" sz="1200" kern="1200" dirty="0" smtClean="0">
                <a:solidFill>
                  <a:schemeClr val="tx1"/>
                </a:solidFill>
                <a:effectLst/>
                <a:latin typeface="+mn-lt"/>
                <a:ea typeface="+mn-ea"/>
                <a:cs typeface="+mn-cs"/>
              </a:rPr>
              <a:t> partial nephrectomy. </a:t>
            </a:r>
            <a:r>
              <a:rPr lang="en-GB" sz="1200" i="1" kern="1200" dirty="0" smtClean="0">
                <a:solidFill>
                  <a:schemeClr val="tx1"/>
                </a:solidFill>
                <a:effectLst/>
                <a:latin typeface="+mn-lt"/>
                <a:ea typeface="+mn-ea"/>
                <a:cs typeface="+mn-cs"/>
              </a:rPr>
              <a:t>Urology</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83,</a:t>
            </a:r>
            <a:r>
              <a:rPr lang="en-GB" sz="1200" kern="1200" dirty="0" smtClean="0">
                <a:solidFill>
                  <a:schemeClr val="tx1"/>
                </a:solidFill>
                <a:effectLst/>
                <a:latin typeface="+mn-lt"/>
                <a:ea typeface="+mn-ea"/>
                <a:cs typeface="+mn-cs"/>
              </a:rPr>
              <a:t> 500–506 (2014).</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B08B744-DB0B-CC42-B1E2-0C44A1F52FBC}" type="slidenum">
              <a:rPr lang="en-US" smtClean="0"/>
              <a:t>10</a:t>
            </a:fld>
            <a:endParaRPr lang="en-US"/>
          </a:p>
        </p:txBody>
      </p:sp>
    </p:spTree>
    <p:extLst>
      <p:ext uri="{BB962C8B-B14F-4D97-AF65-F5344CB8AC3E}">
        <p14:creationId xmlns:p14="http://schemas.microsoft.com/office/powerpoint/2010/main" val="204033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Pates, J.A. et al., 2010. Determining uterine blood flow in pregnancy with magnetic resonance imaging. Magnetic resonance imaging, 28(4), pp.507–10. Available at: http://</a:t>
            </a:r>
            <a:r>
              <a:rPr lang="en-US" dirty="0" err="1" smtClean="0"/>
              <a:t>www.ncbi.nlm.nih.gov</a:t>
            </a:r>
            <a:r>
              <a:rPr lang="en-US" dirty="0" smtClean="0"/>
              <a:t>/</a:t>
            </a:r>
            <a:r>
              <a:rPr lang="en-US" dirty="0" err="1" smtClean="0"/>
              <a:t>pubmed</a:t>
            </a:r>
            <a:r>
              <a:rPr lang="en-US" dirty="0" smtClean="0"/>
              <a:t>/20061112 [Accessed March 19, 2015].</a:t>
            </a:r>
            <a:endParaRPr lang="en-US" dirty="0"/>
          </a:p>
        </p:txBody>
      </p:sp>
      <p:sp>
        <p:nvSpPr>
          <p:cNvPr id="4" name="Slide Number Placeholder 3"/>
          <p:cNvSpPr>
            <a:spLocks noGrp="1"/>
          </p:cNvSpPr>
          <p:nvPr>
            <p:ph type="sldNum" sz="quarter" idx="10"/>
          </p:nvPr>
        </p:nvSpPr>
        <p:spPr/>
        <p:txBody>
          <a:bodyPr/>
          <a:lstStyle/>
          <a:p>
            <a:fld id="{7D5B52F5-05AF-094C-9095-21F4ED4283BF}" type="slidenum">
              <a:rPr lang="en-US" smtClean="0"/>
              <a:t>14</a:t>
            </a:fld>
            <a:endParaRPr lang="en-US"/>
          </a:p>
        </p:txBody>
      </p:sp>
    </p:spTree>
    <p:extLst>
      <p:ext uri="{BB962C8B-B14F-4D97-AF65-F5344CB8AC3E}">
        <p14:creationId xmlns:p14="http://schemas.microsoft.com/office/powerpoint/2010/main" val="79794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Aksoy</a:t>
            </a:r>
            <a:r>
              <a:rPr lang="en-US" dirty="0" smtClean="0"/>
              <a:t> </a:t>
            </a:r>
            <a:r>
              <a:rPr lang="en-US" dirty="0" err="1" smtClean="0"/>
              <a:t>Ozcan</a:t>
            </a:r>
            <a:r>
              <a:rPr lang="en-US" dirty="0" smtClean="0"/>
              <a:t>, U. et al., 2013. Prenatal Diagnosis of Cerebral Venous Pathologies: Findings in Diffusion-Weighted Imaging (DWI), Time-of-Flight (TOF), and Gradient-Echo Sequences. Clinical Neuroradiology, 24, pp.165–171. Available at: http://</a:t>
            </a:r>
            <a:r>
              <a:rPr lang="en-US" dirty="0" err="1" smtClean="0"/>
              <a:t>link.springer.com</a:t>
            </a:r>
            <a:r>
              <a:rPr lang="en-US" dirty="0" smtClean="0"/>
              <a:t>/10.1007/s00062-013-0213-2.</a:t>
            </a:r>
            <a:endParaRPr lang="en-US" dirty="0"/>
          </a:p>
        </p:txBody>
      </p:sp>
      <p:sp>
        <p:nvSpPr>
          <p:cNvPr id="4" name="Slide Number Placeholder 3"/>
          <p:cNvSpPr>
            <a:spLocks noGrp="1"/>
          </p:cNvSpPr>
          <p:nvPr>
            <p:ph type="sldNum" sz="quarter" idx="10"/>
          </p:nvPr>
        </p:nvSpPr>
        <p:spPr/>
        <p:txBody>
          <a:bodyPr/>
          <a:lstStyle/>
          <a:p>
            <a:fld id="{7D5B52F5-05AF-094C-9095-21F4ED4283BF}" type="slidenum">
              <a:rPr lang="en-US" smtClean="0"/>
              <a:t>15</a:t>
            </a:fld>
            <a:endParaRPr lang="en-US"/>
          </a:p>
        </p:txBody>
      </p:sp>
    </p:spTree>
    <p:extLst>
      <p:ext uri="{BB962C8B-B14F-4D97-AF65-F5344CB8AC3E}">
        <p14:creationId xmlns:p14="http://schemas.microsoft.com/office/powerpoint/2010/main" val="32260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5A05F6C-708B-5748-BE58-2AEB1BFF1830}" type="datetimeFigureOut">
              <a:rPr lang="en-US" smtClean="0"/>
              <a:t>27/05/15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340679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A05F6C-708B-5748-BE58-2AEB1BFF1830}" type="datetimeFigureOut">
              <a:rPr lang="en-US" smtClean="0"/>
              <a:t>27/05/15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317511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A05F6C-708B-5748-BE58-2AEB1BFF1830}" type="datetimeFigureOut">
              <a:rPr lang="en-US" smtClean="0"/>
              <a:t>27/05/15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85074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A05F6C-708B-5748-BE58-2AEB1BFF1830}" type="datetimeFigureOut">
              <a:rPr lang="en-US" smtClean="0"/>
              <a:t>27/05/15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16964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A05F6C-708B-5748-BE58-2AEB1BFF1830}" type="datetimeFigureOut">
              <a:rPr lang="en-US" smtClean="0"/>
              <a:t>27/05/15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3615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5A05F6C-708B-5748-BE58-2AEB1BFF1830}" type="datetimeFigureOut">
              <a:rPr lang="en-US" smtClean="0"/>
              <a:t>27/05/15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1212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5A05F6C-708B-5748-BE58-2AEB1BFF1830}" type="datetimeFigureOut">
              <a:rPr lang="en-US" smtClean="0"/>
              <a:t>27/05/15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24222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5A05F6C-708B-5748-BE58-2AEB1BFF1830}" type="datetimeFigureOut">
              <a:rPr lang="en-US" smtClean="0"/>
              <a:t>27/05/15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411124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05F6C-708B-5748-BE58-2AEB1BFF1830}" type="datetimeFigureOut">
              <a:rPr lang="en-US" smtClean="0"/>
              <a:t>27/05/15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403625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A05F6C-708B-5748-BE58-2AEB1BFF1830}" type="datetimeFigureOut">
              <a:rPr lang="en-US" smtClean="0"/>
              <a:t>27/05/15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239056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A05F6C-708B-5748-BE58-2AEB1BFF1830}" type="datetimeFigureOut">
              <a:rPr lang="en-US" smtClean="0"/>
              <a:t>27/05/15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FEAC5-278F-0F45-9CDA-09F710246C70}" type="slidenum">
              <a:rPr lang="en-US" smtClean="0"/>
              <a:t>‹#›</a:t>
            </a:fld>
            <a:endParaRPr lang="en-US"/>
          </a:p>
        </p:txBody>
      </p:sp>
    </p:spTree>
    <p:extLst>
      <p:ext uri="{BB962C8B-B14F-4D97-AF65-F5344CB8AC3E}">
        <p14:creationId xmlns:p14="http://schemas.microsoft.com/office/powerpoint/2010/main" val="3072102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05F6C-708B-5748-BE58-2AEB1BFF1830}" type="datetimeFigureOut">
              <a:rPr lang="en-US" smtClean="0"/>
              <a:t>27/05/15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EAC5-278F-0F45-9CDA-09F710246C70}" type="slidenum">
              <a:rPr lang="en-US" smtClean="0"/>
              <a:t>‹#›</a:t>
            </a:fld>
            <a:endParaRPr lang="en-US"/>
          </a:p>
        </p:txBody>
      </p:sp>
    </p:spTree>
    <p:extLst>
      <p:ext uri="{BB962C8B-B14F-4D97-AF65-F5344CB8AC3E}">
        <p14:creationId xmlns:p14="http://schemas.microsoft.com/office/powerpoint/2010/main" val="245762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8331"/>
            <a:ext cx="7772400" cy="1470025"/>
          </a:xfrm>
        </p:spPr>
        <p:txBody>
          <a:bodyPr/>
          <a:lstStyle/>
          <a:p>
            <a:r>
              <a:rPr lang="en-US" dirty="0" smtClean="0"/>
              <a:t>PhD Meeting 20</a:t>
            </a:r>
            <a:r>
              <a:rPr lang="en-US" baseline="30000" dirty="0" smtClean="0"/>
              <a:t>th</a:t>
            </a:r>
            <a:r>
              <a:rPr lang="en-US" dirty="0" smtClean="0"/>
              <a:t> March 2015 </a:t>
            </a:r>
            <a:endParaRPr lang="en-US" dirty="0"/>
          </a:p>
        </p:txBody>
      </p:sp>
      <p:sp>
        <p:nvSpPr>
          <p:cNvPr id="3" name="Subtitle 2"/>
          <p:cNvSpPr>
            <a:spLocks noGrp="1"/>
          </p:cNvSpPr>
          <p:nvPr>
            <p:ph type="subTitle" idx="1"/>
          </p:nvPr>
        </p:nvSpPr>
        <p:spPr/>
        <p:txBody>
          <a:bodyPr>
            <a:noAutofit/>
          </a:bodyPr>
          <a:lstStyle/>
          <a:p>
            <a:r>
              <a:rPr lang="en-US" sz="2400" dirty="0" smtClean="0"/>
              <a:t>Rosalind Pratt</a:t>
            </a:r>
          </a:p>
          <a:p>
            <a:r>
              <a:rPr lang="en-US" sz="2400" dirty="0" smtClean="0"/>
              <a:t>Anna David</a:t>
            </a:r>
          </a:p>
          <a:p>
            <a:r>
              <a:rPr lang="en-US" sz="2400" dirty="0" err="1" smtClean="0"/>
              <a:t>Sebastien</a:t>
            </a:r>
            <a:r>
              <a:rPr lang="en-US" sz="2400" dirty="0" smtClean="0"/>
              <a:t> Ourselin</a:t>
            </a:r>
          </a:p>
          <a:p>
            <a:r>
              <a:rPr lang="en-US" sz="2400" dirty="0" smtClean="0"/>
              <a:t>Tom </a:t>
            </a:r>
            <a:r>
              <a:rPr lang="en-US" sz="2400" dirty="0" err="1" smtClean="0"/>
              <a:t>Vercauteren</a:t>
            </a:r>
            <a:endParaRPr lang="en-US" sz="2400" dirty="0"/>
          </a:p>
        </p:txBody>
      </p:sp>
      <p:pic>
        <p:nvPicPr>
          <p:cNvPr id="5" name="Picture 4"/>
          <p:cNvPicPr>
            <a:picLocks noChangeAspect="1"/>
          </p:cNvPicPr>
          <p:nvPr/>
        </p:nvPicPr>
        <p:blipFill>
          <a:blip r:embed="rId2">
            <a:alphaModFix amt="22000"/>
          </a:blip>
          <a:stretch>
            <a:fillRect/>
          </a:stretch>
        </p:blipFill>
        <p:spPr>
          <a:xfrm>
            <a:off x="3399453" y="-1"/>
            <a:ext cx="5744547" cy="2227707"/>
          </a:xfrm>
          <a:prstGeom prst="rect">
            <a:avLst/>
          </a:prstGeom>
        </p:spPr>
      </p:pic>
    </p:spTree>
    <p:extLst>
      <p:ext uri="{BB962C8B-B14F-4D97-AF65-F5344CB8AC3E}">
        <p14:creationId xmlns:p14="http://schemas.microsoft.com/office/powerpoint/2010/main" val="817750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Surgical Planning in other specialties</a:t>
            </a:r>
            <a:endParaRPr lang="en-US" sz="3400" dirty="0"/>
          </a:p>
        </p:txBody>
      </p:sp>
      <p:sp>
        <p:nvSpPr>
          <p:cNvPr id="3" name="Content Placeholder 2"/>
          <p:cNvSpPr>
            <a:spLocks noGrp="1"/>
          </p:cNvSpPr>
          <p:nvPr>
            <p:ph idx="1"/>
          </p:nvPr>
        </p:nvSpPr>
        <p:spPr/>
        <p:txBody>
          <a:bodyPr>
            <a:normAutofit/>
          </a:bodyPr>
          <a:lstStyle/>
          <a:p>
            <a:r>
              <a:rPr lang="en-US" sz="2400" dirty="0" smtClean="0"/>
              <a:t>Laparoscopic – renal and liver resections</a:t>
            </a:r>
          </a:p>
          <a:p>
            <a:r>
              <a:rPr lang="en-US" sz="2400" dirty="0" smtClean="0"/>
              <a:t>Pre-surgical planning</a:t>
            </a:r>
          </a:p>
          <a:p>
            <a:r>
              <a:rPr lang="en-US" sz="2400" dirty="0" smtClean="0"/>
              <a:t>Communicating with patient and consent</a:t>
            </a:r>
          </a:p>
          <a:p>
            <a:r>
              <a:rPr lang="en-US" sz="2400" dirty="0" smtClean="0"/>
              <a:t>Intra-operatively</a:t>
            </a:r>
            <a:endParaRPr lang="en-US" sz="2400" dirty="0"/>
          </a:p>
        </p:txBody>
      </p:sp>
      <p:pic>
        <p:nvPicPr>
          <p:cNvPr id="5" name="Picture 4"/>
          <p:cNvPicPr>
            <a:picLocks noChangeAspect="1"/>
          </p:cNvPicPr>
          <p:nvPr/>
        </p:nvPicPr>
        <p:blipFill>
          <a:blip r:embed="rId3">
            <a:alphaModFix amt="22000"/>
          </a:blip>
          <a:stretch>
            <a:fillRect/>
          </a:stretch>
        </p:blipFill>
        <p:spPr>
          <a:xfrm>
            <a:off x="7023808" y="0"/>
            <a:ext cx="2120192" cy="822200"/>
          </a:xfrm>
          <a:prstGeom prst="rect">
            <a:avLst/>
          </a:prstGeom>
        </p:spPr>
      </p:pic>
      <p:sp>
        <p:nvSpPr>
          <p:cNvPr id="4" name="Rectangle 3"/>
          <p:cNvSpPr/>
          <p:nvPr/>
        </p:nvSpPr>
        <p:spPr>
          <a:xfrm>
            <a:off x="1307427" y="6158168"/>
            <a:ext cx="6323109" cy="461665"/>
          </a:xfrm>
          <a:prstGeom prst="rect">
            <a:avLst/>
          </a:prstGeom>
        </p:spPr>
        <p:txBody>
          <a:bodyPr wrap="square">
            <a:spAutoFit/>
          </a:bodyPr>
          <a:lstStyle/>
          <a:p>
            <a:r>
              <a:rPr lang="en-GB" sz="1200" dirty="0"/>
              <a:t>The 3D reconstructed image in normal (A), and surface rendering (B) mode. These can be viewed from any </a:t>
            </a:r>
            <a:r>
              <a:rPr lang="en-GB" sz="1200" dirty="0" smtClean="0"/>
              <a:t>angle</a:t>
            </a:r>
            <a:r>
              <a:rPr lang="en-GB" sz="1200" baseline="30000" dirty="0"/>
              <a:t>1</a:t>
            </a:r>
            <a:r>
              <a:rPr lang="en-GB" sz="1200" dirty="0" smtClean="0"/>
              <a:t>. </a:t>
            </a:r>
            <a:endParaRPr lang="en-US" sz="1200" dirty="0"/>
          </a:p>
        </p:txBody>
      </p:sp>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Intra-operative Guidance</a:t>
            </a:r>
            <a:endParaRPr lang="en-US" sz="3400" dirty="0"/>
          </a:p>
        </p:txBody>
      </p:sp>
      <p:sp>
        <p:nvSpPr>
          <p:cNvPr id="3" name="Content Placeholder 2"/>
          <p:cNvSpPr>
            <a:spLocks noGrp="1"/>
          </p:cNvSpPr>
          <p:nvPr>
            <p:ph idx="1"/>
          </p:nvPr>
        </p:nvSpPr>
        <p:spPr>
          <a:xfrm>
            <a:off x="457200" y="1600201"/>
            <a:ext cx="8229600" cy="1671408"/>
          </a:xfrm>
        </p:spPr>
        <p:txBody>
          <a:bodyPr>
            <a:normAutofit/>
          </a:bodyPr>
          <a:lstStyle/>
          <a:p>
            <a:r>
              <a:rPr lang="en-US" sz="2400" dirty="0" smtClean="0"/>
              <a:t>Difficult to view/subsurface structures, 3D instrument guidance</a:t>
            </a:r>
          </a:p>
          <a:p>
            <a:r>
              <a:rPr lang="en-US" sz="2400" dirty="0" smtClean="0"/>
              <a:t>Limitations – 3D model needs manual alignment and scaling, need fixed point, overcoming anatomical deformity in surgery</a:t>
            </a:r>
            <a:endParaRPr lang="en-US" sz="2400" dirty="0"/>
          </a:p>
        </p:txBody>
      </p:sp>
      <p:pic>
        <p:nvPicPr>
          <p:cNvPr id="5" name="Picture 4"/>
          <p:cNvPicPr>
            <a:picLocks noChangeAspect="1"/>
          </p:cNvPicPr>
          <p:nvPr/>
        </p:nvPicPr>
        <p:blipFill>
          <a:blip r:embed="rId2">
            <a:alphaModFix amt="22000"/>
          </a:blip>
          <a:stretch>
            <a:fillRect/>
          </a:stretch>
        </p:blipFill>
        <p:spPr>
          <a:xfrm>
            <a:off x="7023808" y="0"/>
            <a:ext cx="2120192" cy="822200"/>
          </a:xfrm>
          <a:prstGeom prst="rect">
            <a:avLst/>
          </a:prstGeom>
        </p:spPr>
      </p:pic>
      <p:sp>
        <p:nvSpPr>
          <p:cNvPr id="4" name="Rectangle 3"/>
          <p:cNvSpPr/>
          <p:nvPr/>
        </p:nvSpPr>
        <p:spPr>
          <a:xfrm>
            <a:off x="457198" y="5779968"/>
            <a:ext cx="8335677" cy="646331"/>
          </a:xfrm>
          <a:prstGeom prst="rect">
            <a:avLst/>
          </a:prstGeom>
        </p:spPr>
        <p:txBody>
          <a:bodyPr wrap="square">
            <a:spAutoFit/>
          </a:bodyPr>
          <a:lstStyle/>
          <a:p>
            <a:r>
              <a:rPr lang="en-GB" sz="1200" dirty="0"/>
              <a:t>Figure </a:t>
            </a:r>
            <a:r>
              <a:rPr lang="en-GB" sz="1200" dirty="0" smtClean="0"/>
              <a:t>1: </a:t>
            </a:r>
            <a:r>
              <a:rPr lang="en-GB" sz="1200" dirty="0"/>
              <a:t>The intraoperative fused </a:t>
            </a:r>
            <a:r>
              <a:rPr lang="en-GB" sz="1200" dirty="0" err="1"/>
              <a:t>reno</a:t>
            </a:r>
            <a:r>
              <a:rPr lang="en-GB" sz="1200" dirty="0"/>
              <a:t>-vasculature featuring the target segmental branch (white arrow</a:t>
            </a:r>
            <a:r>
              <a:rPr lang="en-GB" sz="1200" dirty="0" smtClean="0"/>
              <a:t>)</a:t>
            </a:r>
            <a:r>
              <a:rPr lang="en-GB" sz="1200" baseline="30000" dirty="0" smtClean="0"/>
              <a:t>1</a:t>
            </a:r>
          </a:p>
          <a:p>
            <a:r>
              <a:rPr lang="en-GB" sz="1200" dirty="0"/>
              <a:t>Figure 2: Interactive </a:t>
            </a:r>
            <a:r>
              <a:rPr lang="en-GB" sz="1200" dirty="0" err="1"/>
              <a:t>intrausrigal</a:t>
            </a:r>
            <a:r>
              <a:rPr lang="en-GB" sz="1200" dirty="0"/>
              <a:t> </a:t>
            </a:r>
            <a:r>
              <a:rPr lang="en-GB" sz="1200" dirty="0" err="1"/>
              <a:t>guideance</a:t>
            </a:r>
            <a:r>
              <a:rPr lang="en-GB" sz="1200" dirty="0"/>
              <a:t> on Da Vinci robot providing an internal augmented reality view in the master vision system (a) and an external augmented reality view of the patient ©</a:t>
            </a:r>
            <a:r>
              <a:rPr lang="en-GB" sz="1200" baseline="30000" dirty="0"/>
              <a:t>2</a:t>
            </a:r>
            <a:r>
              <a:rPr lang="en-GB" sz="1200" dirty="0" smtClean="0"/>
              <a:t>.</a:t>
            </a:r>
            <a:endParaRPr lang="en-GB" sz="1200" dirty="0"/>
          </a:p>
        </p:txBody>
      </p:sp>
      <p:sp>
        <p:nvSpPr>
          <p:cNvPr id="9" name="TextBox 8"/>
          <p:cNvSpPr txBox="1"/>
          <p:nvPr/>
        </p:nvSpPr>
        <p:spPr>
          <a:xfrm>
            <a:off x="3272524" y="5403096"/>
            <a:ext cx="920750" cy="215444"/>
          </a:xfrm>
          <a:prstGeom prst="rect">
            <a:avLst/>
          </a:prstGeom>
          <a:noFill/>
        </p:spPr>
        <p:txBody>
          <a:bodyPr wrap="square" rtlCol="0">
            <a:spAutoFit/>
          </a:bodyPr>
          <a:lstStyle/>
          <a:p>
            <a:r>
              <a:rPr lang="en-US" sz="800" dirty="0" smtClean="0"/>
              <a:t>Figure 2</a:t>
            </a:r>
            <a:endParaRPr lang="en-US" sz="800" dirty="0"/>
          </a:p>
        </p:txBody>
      </p:sp>
      <p:sp>
        <p:nvSpPr>
          <p:cNvPr id="10" name="TextBox 9"/>
          <p:cNvSpPr txBox="1"/>
          <p:nvPr/>
        </p:nvSpPr>
        <p:spPr>
          <a:xfrm>
            <a:off x="457198" y="5403096"/>
            <a:ext cx="920750" cy="215444"/>
          </a:xfrm>
          <a:prstGeom prst="rect">
            <a:avLst/>
          </a:prstGeom>
          <a:noFill/>
        </p:spPr>
        <p:txBody>
          <a:bodyPr wrap="square" rtlCol="0">
            <a:spAutoFit/>
          </a:bodyPr>
          <a:lstStyle/>
          <a:p>
            <a:r>
              <a:rPr lang="en-US" sz="800" dirty="0" smtClean="0"/>
              <a:t>Figure 1</a:t>
            </a:r>
            <a:endParaRPr lang="en-US" sz="800" dirty="0"/>
          </a:p>
        </p:txBody>
      </p:sp>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Challenges within Fetal Surgery</a:t>
            </a:r>
            <a:endParaRPr lang="en-US" sz="3400" dirty="0"/>
          </a:p>
        </p:txBody>
      </p:sp>
      <p:sp>
        <p:nvSpPr>
          <p:cNvPr id="3" name="Content Placeholder 2"/>
          <p:cNvSpPr>
            <a:spLocks noGrp="1"/>
          </p:cNvSpPr>
          <p:nvPr>
            <p:ph idx="1"/>
          </p:nvPr>
        </p:nvSpPr>
        <p:spPr/>
        <p:txBody>
          <a:bodyPr>
            <a:normAutofit/>
          </a:bodyPr>
          <a:lstStyle/>
          <a:p>
            <a:r>
              <a:rPr lang="en-US" sz="2400" dirty="0" smtClean="0"/>
              <a:t>Improving MRI</a:t>
            </a:r>
          </a:p>
          <a:p>
            <a:pPr lvl="1"/>
            <a:r>
              <a:rPr lang="en-US" sz="2400" dirty="0" smtClean="0"/>
              <a:t>Improved signal-to-noise, higher resolution</a:t>
            </a:r>
          </a:p>
          <a:p>
            <a:pPr lvl="1"/>
            <a:r>
              <a:rPr lang="en-US" sz="2400" dirty="0" smtClean="0"/>
              <a:t>Contrast between structures</a:t>
            </a:r>
          </a:p>
          <a:p>
            <a:pPr lvl="1"/>
            <a:r>
              <a:rPr lang="en-US" sz="2400" dirty="0" smtClean="0"/>
              <a:t>?blood vessels</a:t>
            </a:r>
          </a:p>
          <a:p>
            <a:r>
              <a:rPr lang="en-US" sz="2400" dirty="0" smtClean="0"/>
              <a:t>Improved segmentation</a:t>
            </a:r>
          </a:p>
          <a:p>
            <a:pPr lvl="1"/>
            <a:r>
              <a:rPr lang="en-US" sz="2400" dirty="0" smtClean="0"/>
              <a:t>All relevant areas of fetus and other pregnancy structures </a:t>
            </a:r>
          </a:p>
          <a:p>
            <a:pPr lvl="1"/>
            <a:r>
              <a:rPr lang="en-US" sz="2400" dirty="0"/>
              <a:t>G</a:t>
            </a:r>
            <a:r>
              <a:rPr lang="en-US" sz="2400" dirty="0" smtClean="0"/>
              <a:t>estation specific</a:t>
            </a:r>
          </a:p>
          <a:p>
            <a:r>
              <a:rPr lang="en-US" sz="2400" dirty="0" smtClean="0"/>
              <a:t>Intra-operative guidance</a:t>
            </a:r>
          </a:p>
          <a:p>
            <a:pPr lvl="1"/>
            <a:r>
              <a:rPr lang="en-US" sz="2400" dirty="0" smtClean="0"/>
              <a:t>How to align imaging</a:t>
            </a:r>
          </a:p>
          <a:p>
            <a:pPr lvl="1"/>
            <a:r>
              <a:rPr lang="en-US" sz="2400" dirty="0" smtClean="0"/>
              <a:t>Overcoming movement – maternal and fetal</a:t>
            </a:r>
          </a:p>
          <a:p>
            <a:pPr lvl="1"/>
            <a:endParaRPr lang="en-US" sz="2400" dirty="0"/>
          </a:p>
        </p:txBody>
      </p:sp>
      <p:pic>
        <p:nvPicPr>
          <p:cNvPr id="5" name="Picture 4"/>
          <p:cNvPicPr>
            <a:picLocks noChangeAspect="1"/>
          </p:cNvPicPr>
          <p:nvPr/>
        </p:nvPicPr>
        <p:blipFill>
          <a:blip r:embed="rId2">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Fetal Angiography</a:t>
            </a:r>
            <a:endParaRPr lang="en-US" dirty="0"/>
          </a:p>
        </p:txBody>
      </p:sp>
      <p:pic>
        <p:nvPicPr>
          <p:cNvPr id="4" name="Picture 3"/>
          <p:cNvPicPr>
            <a:picLocks noChangeAspect="1"/>
          </p:cNvPicPr>
          <p:nvPr/>
        </p:nvPicPr>
        <p:blipFill>
          <a:blip r:embed="rId2">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66730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Determining uterine blood flow in pregnancy with magnetic resonance imaging</a:t>
            </a:r>
          </a:p>
        </p:txBody>
      </p:sp>
      <p:sp>
        <p:nvSpPr>
          <p:cNvPr id="3" name="Content Placeholder 2"/>
          <p:cNvSpPr>
            <a:spLocks noGrp="1"/>
          </p:cNvSpPr>
          <p:nvPr>
            <p:ph idx="1"/>
          </p:nvPr>
        </p:nvSpPr>
        <p:spPr>
          <a:xfrm>
            <a:off x="4755444" y="1600200"/>
            <a:ext cx="3931356" cy="4525963"/>
          </a:xfrm>
        </p:spPr>
        <p:txBody>
          <a:bodyPr/>
          <a:lstStyle/>
          <a:p>
            <a:r>
              <a:rPr lang="en-US" dirty="0" smtClean="0"/>
              <a:t>2D TOF MRA</a:t>
            </a:r>
          </a:p>
          <a:p>
            <a:r>
              <a:rPr lang="en-US" dirty="0" smtClean="0"/>
              <a:t>Unable to measure total blood flow to uterus</a:t>
            </a:r>
            <a:endParaRPr lang="en-US" dirty="0"/>
          </a:p>
        </p:txBody>
      </p:sp>
      <p:pic>
        <p:nvPicPr>
          <p:cNvPr id="4" name="Picture 3"/>
          <p:cNvPicPr>
            <a:picLocks noChangeAspect="1"/>
          </p:cNvPicPr>
          <p:nvPr/>
        </p:nvPicPr>
        <p:blipFill>
          <a:blip r:embed="rId3"/>
          <a:stretch>
            <a:fillRect/>
          </a:stretch>
        </p:blipFill>
        <p:spPr>
          <a:xfrm>
            <a:off x="457200" y="1889301"/>
            <a:ext cx="4167366" cy="3529365"/>
          </a:xfrm>
          <a:prstGeom prst="rect">
            <a:avLst/>
          </a:prstGeom>
        </p:spPr>
      </p:pic>
      <p:sp>
        <p:nvSpPr>
          <p:cNvPr id="5" name="TextBox 4"/>
          <p:cNvSpPr txBox="1"/>
          <p:nvPr/>
        </p:nvSpPr>
        <p:spPr>
          <a:xfrm>
            <a:off x="457200" y="5544080"/>
            <a:ext cx="7620000" cy="317500"/>
          </a:xfrm>
          <a:prstGeom prst="rect">
            <a:avLst/>
          </a:prstGeom>
        </p:spPr>
        <p:txBody>
          <a:bodyPr/>
          <a:lstStyle/>
          <a:p>
            <a:r>
              <a:rPr lang="en-US" sz="1200" i="0" baseline="0" dirty="0"/>
              <a:t> Fig. 3 Two-dimensional spoiled gradient time-of-flight pelvic MR angiogram sequence in the coronal plane. The consistent identification of vessels with </a:t>
            </a:r>
            <a:r>
              <a:rPr lang="en-US" sz="1200" i="0" baseline="0" dirty="0" err="1"/>
              <a:t>prograde</a:t>
            </a:r>
            <a:r>
              <a:rPr lang="en-US" sz="1200" i="0" baseline="0" dirty="0"/>
              <a:t> flow was impeded with such acquisitions. Ext=right external iliac artery, </a:t>
            </a:r>
            <a:r>
              <a:rPr lang="en-US" sz="1200" i="0" baseline="0" dirty="0" err="1"/>
              <a:t>Bif</a:t>
            </a:r>
            <a:r>
              <a:rPr lang="en-US" sz="1200" i="0" baseline="0" dirty="0"/>
              <a:t>=bifurcation.</a:t>
            </a:r>
          </a:p>
        </p:txBody>
      </p:sp>
      <p:pic>
        <p:nvPicPr>
          <p:cNvPr id="6" name="Picture 5"/>
          <p:cNvPicPr>
            <a:picLocks noChangeAspect="1"/>
          </p:cNvPicPr>
          <p:nvPr/>
        </p:nvPicPr>
        <p:blipFill>
          <a:blip r:embed="rId4">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167738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Prenatal Diagnosis of Cerebral Venous Pathologies</a:t>
            </a:r>
            <a:br>
              <a:rPr lang="en-US" sz="3400" dirty="0"/>
            </a:br>
            <a:endParaRPr lang="en-US" sz="3400" dirty="0"/>
          </a:p>
        </p:txBody>
      </p:sp>
      <p:sp>
        <p:nvSpPr>
          <p:cNvPr id="3" name="Content Placeholder 2"/>
          <p:cNvSpPr>
            <a:spLocks noGrp="1"/>
          </p:cNvSpPr>
          <p:nvPr>
            <p:ph idx="1"/>
          </p:nvPr>
        </p:nvSpPr>
        <p:spPr/>
        <p:txBody>
          <a:bodyPr>
            <a:normAutofit/>
          </a:bodyPr>
          <a:lstStyle/>
          <a:p>
            <a:r>
              <a:rPr lang="en-US" sz="2400" dirty="0" smtClean="0"/>
              <a:t>1.5T Siemens MRI, body array coil, free breathing</a:t>
            </a:r>
          </a:p>
          <a:p>
            <a:r>
              <a:rPr lang="en-US" sz="2400" dirty="0" smtClean="0"/>
              <a:t>Gradient-echo T2</a:t>
            </a:r>
            <a:r>
              <a:rPr lang="en-US" sz="2400" baseline="30000" dirty="0" smtClean="0"/>
              <a:t>*</a:t>
            </a:r>
            <a:r>
              <a:rPr lang="en-US" sz="2400" dirty="0" smtClean="0"/>
              <a:t>, diffusion weighted</a:t>
            </a:r>
          </a:p>
          <a:p>
            <a:r>
              <a:rPr lang="en-US" sz="2400" dirty="0" smtClean="0"/>
              <a:t>2D TOF MRA TR/TE=31/8.2, flip angle=60°, section thickness 2.5mm, no gap, matrix 246x256, FOV 25cm, axial plane</a:t>
            </a:r>
          </a:p>
          <a:p>
            <a:r>
              <a:rPr lang="en-US" sz="2400" dirty="0" smtClean="0"/>
              <a:t>2D TOF MRV – inferior saturation slab to saturate arterial inflow, 2sec/slice</a:t>
            </a:r>
            <a:endParaRPr lang="en-US" sz="2400" dirty="0"/>
          </a:p>
        </p:txBody>
      </p:sp>
      <p:sp>
        <p:nvSpPr>
          <p:cNvPr id="6" name="TextBox 5"/>
          <p:cNvSpPr txBox="1"/>
          <p:nvPr/>
        </p:nvSpPr>
        <p:spPr>
          <a:xfrm>
            <a:off x="5545519" y="4192815"/>
            <a:ext cx="3141282" cy="646331"/>
          </a:xfrm>
          <a:prstGeom prst="rect">
            <a:avLst/>
          </a:prstGeom>
          <a:noFill/>
        </p:spPr>
        <p:txBody>
          <a:bodyPr wrap="square" rtlCol="0">
            <a:spAutoFit/>
          </a:bodyPr>
          <a:lstStyle/>
          <a:p>
            <a:r>
              <a:rPr lang="en-US" sz="1200" dirty="0" smtClean="0"/>
              <a:t>Axial (g) and coronal (h) thick MIP of 2D TOF images showing the numerous feeders to the vein of Galen aneurysm</a:t>
            </a:r>
            <a:endParaRPr lang="en-US" sz="1200" dirty="0"/>
          </a:p>
        </p:txBody>
      </p:sp>
      <p:pic>
        <p:nvPicPr>
          <p:cNvPr id="7" name="Picture 6"/>
          <p:cNvPicPr>
            <a:picLocks noChangeAspect="1"/>
          </p:cNvPicPr>
          <p:nvPr/>
        </p:nvPicPr>
        <p:blipFill>
          <a:blip r:embed="rId3">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88935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Arterial spin labeling</a:t>
            </a:r>
            <a:endParaRPr lang="en-US" sz="3400" dirty="0"/>
          </a:p>
        </p:txBody>
      </p:sp>
      <p:sp>
        <p:nvSpPr>
          <p:cNvPr id="3" name="Content Placeholder 2"/>
          <p:cNvSpPr>
            <a:spLocks noGrp="1"/>
          </p:cNvSpPr>
          <p:nvPr>
            <p:ph idx="1"/>
          </p:nvPr>
        </p:nvSpPr>
        <p:spPr/>
        <p:txBody>
          <a:bodyPr>
            <a:normAutofit/>
          </a:bodyPr>
          <a:lstStyle/>
          <a:p>
            <a:r>
              <a:rPr lang="en-US" sz="2400" dirty="0" smtClean="0"/>
              <a:t>Time-spatial labeling inversion pulse (Time-SLIP) MRA in </a:t>
            </a:r>
            <a:r>
              <a:rPr lang="en-US" sz="2400" dirty="0" err="1" smtClean="0"/>
              <a:t>adenomyosis</a:t>
            </a:r>
            <a:endParaRPr lang="en-US" sz="2400" dirty="0"/>
          </a:p>
        </p:txBody>
      </p:sp>
      <p:sp>
        <p:nvSpPr>
          <p:cNvPr id="5" name="TextBox 4"/>
          <p:cNvSpPr txBox="1"/>
          <p:nvPr/>
        </p:nvSpPr>
        <p:spPr>
          <a:xfrm>
            <a:off x="6193770" y="2492783"/>
            <a:ext cx="2766786" cy="1569660"/>
          </a:xfrm>
          <a:prstGeom prst="rect">
            <a:avLst/>
          </a:prstGeom>
          <a:noFill/>
        </p:spPr>
        <p:txBody>
          <a:bodyPr wrap="square" rtlCol="0">
            <a:spAutoFit/>
          </a:bodyPr>
          <a:lstStyle/>
          <a:p>
            <a:r>
              <a:rPr lang="en-US" sz="1200" dirty="0"/>
              <a:t>Blood flow toward the </a:t>
            </a:r>
            <a:r>
              <a:rPr lang="en-US" sz="1200" dirty="0" err="1"/>
              <a:t>adenomyosis</a:t>
            </a:r>
            <a:r>
              <a:rPr lang="en-US" sz="1200" dirty="0"/>
              <a:t> is abundant, and blood from the ascend- </a:t>
            </a:r>
            <a:r>
              <a:rPr lang="en-US" sz="1200" dirty="0" err="1"/>
              <a:t>ing</a:t>
            </a:r>
            <a:r>
              <a:rPr lang="en-US" sz="1200" dirty="0"/>
              <a:t> branch of the left uterine artery flows </a:t>
            </a:r>
            <a:r>
              <a:rPr lang="en-US" sz="1200" dirty="0" err="1"/>
              <a:t>predomi</a:t>
            </a:r>
            <a:r>
              <a:rPr lang="en-US" sz="1200" dirty="0"/>
              <a:t>- </a:t>
            </a:r>
            <a:r>
              <a:rPr lang="en-US" sz="1200" dirty="0" err="1"/>
              <a:t>nantly</a:t>
            </a:r>
            <a:r>
              <a:rPr lang="en-US" sz="1200" dirty="0"/>
              <a:t> to the </a:t>
            </a:r>
            <a:r>
              <a:rPr lang="en-US" sz="1200" dirty="0" err="1"/>
              <a:t>adenomyosis</a:t>
            </a:r>
            <a:r>
              <a:rPr lang="en-US" sz="1200" dirty="0"/>
              <a:t>, rather than to the placenta. Blood flow toward the placenta derived almost entirely from the right uterine artery. </a:t>
            </a:r>
          </a:p>
          <a:p>
            <a:endParaRPr lang="en-US" sz="1200" dirty="0"/>
          </a:p>
        </p:txBody>
      </p:sp>
      <p:pic>
        <p:nvPicPr>
          <p:cNvPr id="6" name="Picture 5"/>
          <p:cNvPicPr>
            <a:picLocks noChangeAspect="1"/>
          </p:cNvPicPr>
          <p:nvPr/>
        </p:nvPicPr>
        <p:blipFill>
          <a:blip r:embed="rId3">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128034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Renal Artery Stenosis</a:t>
            </a:r>
            <a:endParaRPr lang="en-US" sz="3400" dirty="0"/>
          </a:p>
        </p:txBody>
      </p:sp>
      <p:sp>
        <p:nvSpPr>
          <p:cNvPr id="3" name="Content Placeholder 2"/>
          <p:cNvSpPr>
            <a:spLocks noGrp="1"/>
          </p:cNvSpPr>
          <p:nvPr>
            <p:ph idx="1"/>
          </p:nvPr>
        </p:nvSpPr>
        <p:spPr/>
        <p:txBody>
          <a:bodyPr>
            <a:normAutofit/>
          </a:bodyPr>
          <a:lstStyle/>
          <a:p>
            <a:r>
              <a:rPr lang="en-US" sz="2400" dirty="0" smtClean="0"/>
              <a:t>Non-contrast MRA </a:t>
            </a:r>
          </a:p>
          <a:p>
            <a:r>
              <a:rPr lang="en-US" sz="2400" dirty="0" smtClean="0"/>
              <a:t>Balanced steady state procession time-spatial labeling inversion pulse</a:t>
            </a:r>
            <a:endParaRPr lang="en-US" sz="2400" dirty="0"/>
          </a:p>
        </p:txBody>
      </p:sp>
      <p:sp>
        <p:nvSpPr>
          <p:cNvPr id="5" name="TextBox 4"/>
          <p:cNvSpPr txBox="1"/>
          <p:nvPr/>
        </p:nvSpPr>
        <p:spPr>
          <a:xfrm>
            <a:off x="324556" y="5943476"/>
            <a:ext cx="8720666" cy="1384995"/>
          </a:xfrm>
          <a:prstGeom prst="rect">
            <a:avLst/>
          </a:prstGeom>
          <a:noFill/>
        </p:spPr>
        <p:txBody>
          <a:bodyPr wrap="square" rtlCol="0">
            <a:spAutoFit/>
          </a:bodyPr>
          <a:lstStyle/>
          <a:p>
            <a:r>
              <a:rPr lang="en-US" sz="1200" dirty="0" smtClean="0"/>
              <a:t>Figure 1: Time</a:t>
            </a:r>
            <a:r>
              <a:rPr lang="en-US" sz="1200" dirty="0"/>
              <a:t>-SLIP flow-in </a:t>
            </a:r>
            <a:r>
              <a:rPr lang="en-US" sz="1200" dirty="0" smtClean="0"/>
              <a:t>techniques </a:t>
            </a:r>
            <a:r>
              <a:rPr lang="en-US" sz="1200" dirty="0"/>
              <a:t>of three fusion images showing portal veins, hepatic artery with renal arteries, and hepatic veins </a:t>
            </a:r>
            <a:r>
              <a:rPr lang="en-US" sz="1200" baseline="30000" dirty="0" smtClean="0"/>
              <a:t>1</a:t>
            </a:r>
          </a:p>
          <a:p>
            <a:r>
              <a:rPr lang="en-US" sz="1200" dirty="0" smtClean="0"/>
              <a:t>Figure 2: </a:t>
            </a:r>
            <a:r>
              <a:rPr lang="en-US" sz="1200" b="1" dirty="0"/>
              <a:t>A </a:t>
            </a:r>
            <a:r>
              <a:rPr lang="en-US" sz="1200" dirty="0"/>
              <a:t>and </a:t>
            </a:r>
            <a:r>
              <a:rPr lang="en-US" sz="1200" b="1" dirty="0"/>
              <a:t>B, </a:t>
            </a:r>
            <a:r>
              <a:rPr lang="en-US" sz="1200" dirty="0"/>
              <a:t>Contrast-enhanced CTA (</a:t>
            </a:r>
            <a:r>
              <a:rPr lang="en-US" sz="1200" b="1" dirty="0"/>
              <a:t>A</a:t>
            </a:r>
            <a:r>
              <a:rPr lang="en-US" sz="1200" dirty="0"/>
              <a:t>) and time-spatial labeling inversion pulse unenhanced MRA (</a:t>
            </a:r>
            <a:r>
              <a:rPr lang="en-US" sz="1200" b="1" dirty="0"/>
              <a:t>B</a:t>
            </a:r>
            <a:r>
              <a:rPr lang="en-US" sz="1200" dirty="0"/>
              <a:t>) images show renal arteries are normal. There is strong anatomic correlation between two techniques with visualization of both second- and third-order renal </a:t>
            </a:r>
            <a:r>
              <a:rPr lang="en-US" sz="1200" dirty="0" smtClean="0"/>
              <a:t>vessels</a:t>
            </a:r>
            <a:r>
              <a:rPr lang="en-US" sz="1200" baseline="30000" dirty="0" smtClean="0"/>
              <a:t>2</a:t>
            </a:r>
            <a:r>
              <a:rPr lang="en-US" sz="1200" dirty="0" smtClean="0"/>
              <a:t>. </a:t>
            </a:r>
            <a:endParaRPr lang="en-US" sz="1200" dirty="0"/>
          </a:p>
          <a:p>
            <a:endParaRPr lang="en-US" sz="1200" dirty="0"/>
          </a:p>
          <a:p>
            <a:r>
              <a:rPr lang="en-US" sz="1200" dirty="0" smtClean="0"/>
              <a:t> </a:t>
            </a:r>
            <a:endParaRPr lang="en-US" sz="1200" dirty="0"/>
          </a:p>
          <a:p>
            <a:endParaRPr lang="en-US" sz="1200" dirty="0"/>
          </a:p>
        </p:txBody>
      </p:sp>
      <p:pic>
        <p:nvPicPr>
          <p:cNvPr id="7" name="Picture 6"/>
          <p:cNvPicPr>
            <a:picLocks noChangeAspect="1"/>
          </p:cNvPicPr>
          <p:nvPr/>
        </p:nvPicPr>
        <p:blipFill>
          <a:blip r:embed="rId3">
            <a:alphaModFix amt="22000"/>
          </a:blip>
          <a:stretch>
            <a:fillRect/>
          </a:stretch>
        </p:blipFill>
        <p:spPr>
          <a:xfrm>
            <a:off x="7023808" y="0"/>
            <a:ext cx="2120192" cy="822200"/>
          </a:xfrm>
          <a:prstGeom prst="rect">
            <a:avLst/>
          </a:prstGeom>
        </p:spPr>
      </p:pic>
      <p:sp>
        <p:nvSpPr>
          <p:cNvPr id="8" name="TextBox 7"/>
          <p:cNvSpPr txBox="1"/>
          <p:nvPr/>
        </p:nvSpPr>
        <p:spPr>
          <a:xfrm>
            <a:off x="457198" y="5752607"/>
            <a:ext cx="920750" cy="215444"/>
          </a:xfrm>
          <a:prstGeom prst="rect">
            <a:avLst/>
          </a:prstGeom>
          <a:noFill/>
        </p:spPr>
        <p:txBody>
          <a:bodyPr wrap="square" rtlCol="0">
            <a:spAutoFit/>
          </a:bodyPr>
          <a:lstStyle/>
          <a:p>
            <a:r>
              <a:rPr lang="en-US" sz="800" dirty="0" smtClean="0"/>
              <a:t>Figure 1</a:t>
            </a:r>
            <a:endParaRPr lang="en-US" sz="800" dirty="0"/>
          </a:p>
        </p:txBody>
      </p:sp>
      <p:sp>
        <p:nvSpPr>
          <p:cNvPr id="9" name="TextBox 8"/>
          <p:cNvSpPr txBox="1"/>
          <p:nvPr/>
        </p:nvSpPr>
        <p:spPr>
          <a:xfrm>
            <a:off x="3447859" y="5340052"/>
            <a:ext cx="920750" cy="215444"/>
          </a:xfrm>
          <a:prstGeom prst="rect">
            <a:avLst/>
          </a:prstGeom>
          <a:noFill/>
        </p:spPr>
        <p:txBody>
          <a:bodyPr wrap="square" rtlCol="0">
            <a:spAutoFit/>
          </a:bodyPr>
          <a:lstStyle/>
          <a:p>
            <a:r>
              <a:rPr lang="en-US" sz="800" dirty="0" smtClean="0"/>
              <a:t>Figure 2</a:t>
            </a:r>
          </a:p>
        </p:txBody>
      </p:sp>
    </p:spTree>
    <p:extLst>
      <p:ext uri="{BB962C8B-B14F-4D97-AF65-F5344CB8AC3E}">
        <p14:creationId xmlns:p14="http://schemas.microsoft.com/office/powerpoint/2010/main" val="279715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Agenda</a:t>
            </a:r>
            <a:endParaRPr lang="en-US" sz="3400" dirty="0"/>
          </a:p>
        </p:txBody>
      </p:sp>
      <p:sp>
        <p:nvSpPr>
          <p:cNvPr id="3" name="Content Placeholder 2"/>
          <p:cNvSpPr>
            <a:spLocks noGrp="1"/>
          </p:cNvSpPr>
          <p:nvPr>
            <p:ph idx="1"/>
          </p:nvPr>
        </p:nvSpPr>
        <p:spPr/>
        <p:txBody>
          <a:bodyPr>
            <a:normAutofit/>
          </a:bodyPr>
          <a:lstStyle/>
          <a:p>
            <a:r>
              <a:rPr lang="en-GB" sz="2400" dirty="0"/>
              <a:t>Fetal Imaging for intervention; the future of surgical planning and intraoperative guidance </a:t>
            </a:r>
            <a:endParaRPr lang="en-GB" sz="2400" dirty="0" smtClean="0"/>
          </a:p>
          <a:p>
            <a:r>
              <a:rPr lang="en-GB" sz="2400" dirty="0" smtClean="0"/>
              <a:t>Fetal angiography</a:t>
            </a:r>
            <a:endParaRPr lang="en-GB" sz="2400" dirty="0"/>
          </a:p>
          <a:p>
            <a:endParaRPr lang="en-US" sz="2400" dirty="0"/>
          </a:p>
        </p:txBody>
      </p:sp>
      <p:pic>
        <p:nvPicPr>
          <p:cNvPr id="5" name="Picture 4"/>
          <p:cNvPicPr>
            <a:picLocks noChangeAspect="1"/>
          </p:cNvPicPr>
          <p:nvPr/>
        </p:nvPicPr>
        <p:blipFill>
          <a:blip r:embed="rId2">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715812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smtClean="0"/>
              <a:t>Imaging </a:t>
            </a:r>
            <a:r>
              <a:rPr lang="en-GB" sz="3400" dirty="0"/>
              <a:t>for intervention; the future of surgical planning and intraoperative guidance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6806487"/>
              </p:ext>
            </p:extLst>
          </p:nvPr>
        </p:nvGraphicFramePr>
        <p:xfrm>
          <a:off x="1323075" y="1600200"/>
          <a:ext cx="680171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3579221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3D modeling - brain</a:t>
            </a:r>
            <a:endParaRPr lang="en-US" sz="3400" dirty="0"/>
          </a:p>
        </p:txBody>
      </p:sp>
      <p:sp>
        <p:nvSpPr>
          <p:cNvPr id="3" name="Content Placeholder 2"/>
          <p:cNvSpPr>
            <a:spLocks noGrp="1"/>
          </p:cNvSpPr>
          <p:nvPr>
            <p:ph idx="1"/>
          </p:nvPr>
        </p:nvSpPr>
        <p:spPr/>
        <p:txBody>
          <a:bodyPr>
            <a:normAutofit/>
          </a:bodyPr>
          <a:lstStyle/>
          <a:p>
            <a:r>
              <a:rPr lang="en-US" sz="2400" dirty="0" smtClean="0"/>
              <a:t>Movement</a:t>
            </a:r>
          </a:p>
          <a:p>
            <a:pPr lvl="1"/>
            <a:r>
              <a:rPr lang="en-US" sz="2400" dirty="0" smtClean="0"/>
              <a:t>2 step reconstruction-alignment methodology – initial 3D model from scattered slices then refining alignment</a:t>
            </a:r>
            <a:r>
              <a:rPr lang="en-US" sz="2400" baseline="30000" dirty="0" smtClean="0"/>
              <a:t>1</a:t>
            </a:r>
            <a:endParaRPr lang="en-US" sz="2400" dirty="0" smtClean="0"/>
          </a:p>
          <a:p>
            <a:pPr lvl="1"/>
            <a:r>
              <a:rPr lang="en-US" sz="2400" dirty="0" smtClean="0"/>
              <a:t>Slice intersection motion correction method</a:t>
            </a:r>
            <a:r>
              <a:rPr lang="en-US" sz="2400" baseline="30000" dirty="0" smtClean="0"/>
              <a:t>2</a:t>
            </a:r>
            <a:endParaRPr lang="en-US" sz="2400" dirty="0" smtClean="0"/>
          </a:p>
          <a:p>
            <a:r>
              <a:rPr lang="en-US" sz="2400" dirty="0" smtClean="0"/>
              <a:t>Segmentation</a:t>
            </a:r>
          </a:p>
          <a:p>
            <a:pPr lvl="1"/>
            <a:r>
              <a:rPr lang="en-US" sz="2400" dirty="0" smtClean="0"/>
              <a:t>Spatiotemporal atlas</a:t>
            </a:r>
            <a:r>
              <a:rPr lang="en-US" sz="2400" baseline="30000" dirty="0" smtClean="0"/>
              <a:t>4,5</a:t>
            </a:r>
            <a:endParaRPr lang="en-US" sz="2400" dirty="0"/>
          </a:p>
          <a:p>
            <a:pPr lvl="2"/>
            <a:r>
              <a:rPr lang="en-US" sz="2000" dirty="0" smtClean="0"/>
              <a:t>Probability map</a:t>
            </a:r>
            <a:r>
              <a:rPr lang="en-US" sz="2000" baseline="30000" dirty="0"/>
              <a:t>4</a:t>
            </a:r>
            <a:endParaRPr lang="en-US" sz="2000" dirty="0" smtClean="0"/>
          </a:p>
          <a:p>
            <a:pPr lvl="2"/>
            <a:r>
              <a:rPr lang="en-US" sz="2000" dirty="0" smtClean="0"/>
              <a:t>Patch-based</a:t>
            </a:r>
            <a:r>
              <a:rPr lang="en-US" sz="2000" baseline="30000" dirty="0" smtClean="0"/>
              <a:t>5,6</a:t>
            </a:r>
            <a:endParaRPr lang="en-US" sz="2000" dirty="0"/>
          </a:p>
        </p:txBody>
      </p:sp>
      <p:pic>
        <p:nvPicPr>
          <p:cNvPr id="5" name="Picture 4"/>
          <p:cNvPicPr>
            <a:picLocks noChangeAspect="1"/>
          </p:cNvPicPr>
          <p:nvPr/>
        </p:nvPicPr>
        <p:blipFill>
          <a:blip r:embed="rId3">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928263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Clinical application of 3D models</a:t>
            </a:r>
            <a:endParaRPr lang="en-US" sz="3400" dirty="0"/>
          </a:p>
        </p:txBody>
      </p:sp>
      <p:sp>
        <p:nvSpPr>
          <p:cNvPr id="6" name="Content Placeholder 5"/>
          <p:cNvSpPr>
            <a:spLocks noGrp="1"/>
          </p:cNvSpPr>
          <p:nvPr>
            <p:ph idx="1"/>
          </p:nvPr>
        </p:nvSpPr>
        <p:spPr/>
        <p:txBody>
          <a:bodyPr>
            <a:normAutofit/>
          </a:bodyPr>
          <a:lstStyle/>
          <a:p>
            <a:r>
              <a:rPr lang="en-US" sz="2400" dirty="0" smtClean="0"/>
              <a:t>Werner et al</a:t>
            </a:r>
            <a:r>
              <a:rPr lang="en-US" sz="2400" baseline="30000" dirty="0" smtClean="0"/>
              <a:t>1,2</a:t>
            </a:r>
          </a:p>
          <a:p>
            <a:r>
              <a:rPr lang="en-US" sz="2400" dirty="0" smtClean="0"/>
              <a:t>3D solid models </a:t>
            </a:r>
            <a:r>
              <a:rPr lang="en-US" sz="2400" dirty="0" err="1" smtClean="0"/>
              <a:t>achondroplasia</a:t>
            </a:r>
            <a:r>
              <a:rPr lang="en-US" sz="2400" dirty="0" smtClean="0"/>
              <a:t>, cervical </a:t>
            </a:r>
            <a:r>
              <a:rPr lang="en-US" sz="2400" dirty="0" err="1" smtClean="0"/>
              <a:t>lymphangioma</a:t>
            </a:r>
            <a:r>
              <a:rPr lang="en-US" sz="2400" dirty="0" smtClean="0"/>
              <a:t>, </a:t>
            </a:r>
            <a:r>
              <a:rPr lang="en-US" sz="2400" dirty="0" err="1" smtClean="0"/>
              <a:t>sacroccygeal</a:t>
            </a:r>
            <a:r>
              <a:rPr lang="en-US" sz="2400" dirty="0" smtClean="0"/>
              <a:t> </a:t>
            </a:r>
            <a:r>
              <a:rPr lang="en-US" sz="2400" dirty="0" err="1" smtClean="0"/>
              <a:t>teratoma</a:t>
            </a:r>
            <a:r>
              <a:rPr lang="en-US" sz="2400" dirty="0" smtClean="0"/>
              <a:t>, </a:t>
            </a:r>
            <a:r>
              <a:rPr lang="en-US" sz="2400" dirty="0" err="1" smtClean="0"/>
              <a:t>encephalocele</a:t>
            </a:r>
            <a:r>
              <a:rPr lang="en-US" sz="2400" dirty="0" smtClean="0"/>
              <a:t>, </a:t>
            </a:r>
            <a:r>
              <a:rPr lang="en-US" sz="2400" dirty="0" err="1" smtClean="0"/>
              <a:t>spina</a:t>
            </a:r>
            <a:r>
              <a:rPr lang="en-US" sz="2400" dirty="0" smtClean="0"/>
              <a:t> bifida, cleft lip</a:t>
            </a:r>
            <a:endParaRPr lang="en-US" sz="2400" dirty="0"/>
          </a:p>
        </p:txBody>
      </p:sp>
      <p:sp>
        <p:nvSpPr>
          <p:cNvPr id="8" name="TextBox 7"/>
          <p:cNvSpPr txBox="1"/>
          <p:nvPr/>
        </p:nvSpPr>
        <p:spPr>
          <a:xfrm>
            <a:off x="731201" y="5772296"/>
            <a:ext cx="7955599" cy="1015663"/>
          </a:xfrm>
          <a:prstGeom prst="rect">
            <a:avLst/>
          </a:prstGeom>
          <a:noFill/>
        </p:spPr>
        <p:txBody>
          <a:bodyPr wrap="square" rtlCol="0">
            <a:spAutoFit/>
          </a:bodyPr>
          <a:lstStyle/>
          <a:p>
            <a:r>
              <a:rPr lang="en-GB" sz="1200" dirty="0" smtClean="0"/>
              <a:t>Figure 1: </a:t>
            </a:r>
            <a:r>
              <a:rPr lang="en-GB" sz="1200" dirty="0" err="1" smtClean="0"/>
              <a:t>Sacrococcygeal</a:t>
            </a:r>
            <a:r>
              <a:rPr lang="en-GB" sz="1200" dirty="0" smtClean="0"/>
              <a:t> </a:t>
            </a:r>
            <a:r>
              <a:rPr lang="en-GB" sz="1200" dirty="0" err="1"/>
              <a:t>teratoma</a:t>
            </a:r>
            <a:r>
              <a:rPr lang="en-GB" sz="1200" dirty="0"/>
              <a:t> (white arrow) on three dimensional USS and MRI (A), virtual 3D model (B) and physical model </a:t>
            </a:r>
            <a:r>
              <a:rPr lang="en-GB" sz="1200" dirty="0" smtClean="0"/>
              <a:t>©</a:t>
            </a:r>
            <a:r>
              <a:rPr lang="en-GB" sz="1200" baseline="30000" dirty="0" smtClean="0"/>
              <a:t>1</a:t>
            </a:r>
            <a:r>
              <a:rPr lang="en-GB" sz="1200" dirty="0" smtClean="0"/>
              <a:t>. </a:t>
            </a:r>
          </a:p>
          <a:p>
            <a:r>
              <a:rPr lang="en-GB" sz="1200" dirty="0" smtClean="0"/>
              <a:t>Figure 2: 3D </a:t>
            </a:r>
            <a:r>
              <a:rPr lang="en-GB" sz="1200" dirty="0"/>
              <a:t>virtual model from MRI showing lumbosacral </a:t>
            </a:r>
            <a:r>
              <a:rPr lang="en-GB" sz="1200" dirty="0" err="1"/>
              <a:t>meningomyelocele</a:t>
            </a:r>
            <a:r>
              <a:rPr lang="en-GB" sz="1200" dirty="0"/>
              <a:t> (arrow) and </a:t>
            </a:r>
            <a:r>
              <a:rPr lang="en-GB" sz="1200" dirty="0" err="1"/>
              <a:t>ventriculomegaly</a:t>
            </a:r>
            <a:r>
              <a:rPr lang="en-GB" sz="1200" dirty="0"/>
              <a:t> (</a:t>
            </a:r>
            <a:r>
              <a:rPr lang="en-GB" sz="1200" dirty="0" err="1"/>
              <a:t>astrix</a:t>
            </a:r>
            <a:r>
              <a:rPr lang="en-GB" sz="1200" dirty="0"/>
              <a:t>) in a case of </a:t>
            </a:r>
            <a:r>
              <a:rPr lang="en-GB" sz="1200" dirty="0" err="1"/>
              <a:t>Chiari</a:t>
            </a:r>
            <a:r>
              <a:rPr lang="en-GB" sz="1200" dirty="0"/>
              <a:t> II malformation at 29 weeks </a:t>
            </a:r>
            <a:r>
              <a:rPr lang="en-GB" sz="1200" dirty="0" smtClean="0"/>
              <a:t>gestation</a:t>
            </a:r>
            <a:r>
              <a:rPr lang="en-GB" sz="1200" baseline="30000" dirty="0" smtClean="0"/>
              <a:t>2</a:t>
            </a:r>
            <a:r>
              <a:rPr lang="en-GB" sz="1200" dirty="0" smtClean="0"/>
              <a:t>. </a:t>
            </a:r>
            <a:endParaRPr lang="en-GB" sz="1200" dirty="0"/>
          </a:p>
          <a:p>
            <a:endParaRPr lang="en-US" sz="12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523355" y="3153228"/>
            <a:ext cx="2377146" cy="2412018"/>
          </a:xfrm>
          <a:prstGeom prst="rect">
            <a:avLst/>
          </a:prstGeom>
          <a:noFill/>
          <a:ln>
            <a:noFill/>
          </a:ln>
        </p:spPr>
      </p:pic>
      <p:sp>
        <p:nvSpPr>
          <p:cNvPr id="10" name="TextBox 9"/>
          <p:cNvSpPr txBox="1"/>
          <p:nvPr/>
        </p:nvSpPr>
        <p:spPr>
          <a:xfrm>
            <a:off x="731200" y="5575829"/>
            <a:ext cx="920750" cy="215444"/>
          </a:xfrm>
          <a:prstGeom prst="rect">
            <a:avLst/>
          </a:prstGeom>
          <a:noFill/>
        </p:spPr>
        <p:txBody>
          <a:bodyPr wrap="square" rtlCol="0">
            <a:spAutoFit/>
          </a:bodyPr>
          <a:lstStyle/>
          <a:p>
            <a:r>
              <a:rPr lang="en-US" sz="800" dirty="0" smtClean="0"/>
              <a:t>Figure 1</a:t>
            </a:r>
            <a:endParaRPr lang="en-US" sz="800" dirty="0"/>
          </a:p>
        </p:txBody>
      </p:sp>
      <p:sp>
        <p:nvSpPr>
          <p:cNvPr id="11" name="TextBox 10"/>
          <p:cNvSpPr txBox="1"/>
          <p:nvPr/>
        </p:nvSpPr>
        <p:spPr>
          <a:xfrm>
            <a:off x="6523355" y="5570798"/>
            <a:ext cx="920750" cy="215444"/>
          </a:xfrm>
          <a:prstGeom prst="rect">
            <a:avLst/>
          </a:prstGeom>
          <a:noFill/>
        </p:spPr>
        <p:txBody>
          <a:bodyPr wrap="square" rtlCol="0">
            <a:spAutoFit/>
          </a:bodyPr>
          <a:lstStyle/>
          <a:p>
            <a:r>
              <a:rPr lang="en-US" sz="800" dirty="0" smtClean="0"/>
              <a:t>Figure 2</a:t>
            </a:r>
            <a:endParaRPr lang="en-US" sz="800" dirty="0"/>
          </a:p>
        </p:txBody>
      </p:sp>
      <p:pic>
        <p:nvPicPr>
          <p:cNvPr id="12" name="Picture 11"/>
          <p:cNvPicPr>
            <a:picLocks noChangeAspect="1"/>
          </p:cNvPicPr>
          <p:nvPr/>
        </p:nvPicPr>
        <p:blipFill>
          <a:blip r:embed="rId4">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928263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More complex anatomy using manual segmentation</a:t>
            </a:r>
            <a:endParaRPr lang="en-US" sz="3400" dirty="0"/>
          </a:p>
        </p:txBody>
      </p:sp>
      <p:sp>
        <p:nvSpPr>
          <p:cNvPr id="3" name="Content Placeholder 2"/>
          <p:cNvSpPr>
            <a:spLocks noGrp="1"/>
          </p:cNvSpPr>
          <p:nvPr>
            <p:ph idx="1"/>
          </p:nvPr>
        </p:nvSpPr>
        <p:spPr>
          <a:xfrm>
            <a:off x="4477156" y="1600200"/>
            <a:ext cx="4209644" cy="4525963"/>
          </a:xfrm>
        </p:spPr>
        <p:txBody>
          <a:bodyPr>
            <a:normAutofit/>
          </a:bodyPr>
          <a:lstStyle/>
          <a:p>
            <a:r>
              <a:rPr lang="en-US" sz="2400" dirty="0" smtClean="0"/>
              <a:t>Manual segmentation, to demonstrate potential</a:t>
            </a:r>
            <a:r>
              <a:rPr lang="en-US" sz="2400" baseline="30000" dirty="0" smtClean="0"/>
              <a:t>1</a:t>
            </a:r>
            <a:endParaRPr lang="en-US" sz="2400" dirty="0" smtClean="0"/>
          </a:p>
          <a:p>
            <a:r>
              <a:rPr lang="en-US" sz="2400" dirty="0" smtClean="0"/>
              <a:t>3D MRI model with manual segmentation in case of conjoined twins complicated by twin reversed-arterial-perfusion sequence to plan immediate post-delivery separation</a:t>
            </a:r>
            <a:r>
              <a:rPr lang="en-US" sz="2400" baseline="30000" dirty="0" smtClean="0"/>
              <a:t>2</a:t>
            </a:r>
            <a:r>
              <a:rPr lang="en-US" sz="2400" dirty="0" smtClean="0"/>
              <a:t> </a:t>
            </a:r>
            <a:endParaRPr lang="en-US" sz="2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88178"/>
            <a:ext cx="3524886" cy="2586574"/>
          </a:xfrm>
          <a:prstGeom prst="rect">
            <a:avLst/>
          </a:prstGeom>
          <a:noFill/>
          <a:ln>
            <a:noFill/>
          </a:ln>
        </p:spPr>
      </p:pic>
      <p:sp>
        <p:nvSpPr>
          <p:cNvPr id="8" name="TextBox 7"/>
          <p:cNvSpPr txBox="1"/>
          <p:nvPr/>
        </p:nvSpPr>
        <p:spPr>
          <a:xfrm>
            <a:off x="457200" y="3541939"/>
            <a:ext cx="920750" cy="215444"/>
          </a:xfrm>
          <a:prstGeom prst="rect">
            <a:avLst/>
          </a:prstGeom>
          <a:noFill/>
        </p:spPr>
        <p:txBody>
          <a:bodyPr wrap="square" rtlCol="0">
            <a:spAutoFit/>
          </a:bodyPr>
          <a:lstStyle/>
          <a:p>
            <a:r>
              <a:rPr lang="en-US" sz="800" dirty="0" smtClean="0"/>
              <a:t>Figure 1</a:t>
            </a:r>
            <a:endParaRPr lang="en-US" sz="800" dirty="0"/>
          </a:p>
        </p:txBody>
      </p:sp>
      <p:sp>
        <p:nvSpPr>
          <p:cNvPr id="9" name="TextBox 8"/>
          <p:cNvSpPr txBox="1"/>
          <p:nvPr/>
        </p:nvSpPr>
        <p:spPr>
          <a:xfrm>
            <a:off x="457200" y="6374751"/>
            <a:ext cx="920750" cy="215444"/>
          </a:xfrm>
          <a:prstGeom prst="rect">
            <a:avLst/>
          </a:prstGeom>
          <a:noFill/>
        </p:spPr>
        <p:txBody>
          <a:bodyPr wrap="square" rtlCol="0">
            <a:spAutoFit/>
          </a:bodyPr>
          <a:lstStyle/>
          <a:p>
            <a:r>
              <a:rPr lang="en-US" sz="800" dirty="0" smtClean="0"/>
              <a:t>Figure 2</a:t>
            </a:r>
            <a:endParaRPr lang="en-US" sz="800" dirty="0"/>
          </a:p>
        </p:txBody>
      </p:sp>
      <p:sp>
        <p:nvSpPr>
          <p:cNvPr id="10" name="TextBox 9"/>
          <p:cNvSpPr txBox="1"/>
          <p:nvPr/>
        </p:nvSpPr>
        <p:spPr>
          <a:xfrm>
            <a:off x="4477156" y="5205200"/>
            <a:ext cx="4209644" cy="1384995"/>
          </a:xfrm>
          <a:prstGeom prst="rect">
            <a:avLst/>
          </a:prstGeom>
          <a:noFill/>
        </p:spPr>
        <p:txBody>
          <a:bodyPr wrap="square" rtlCol="0">
            <a:spAutoFit/>
          </a:bodyPr>
          <a:lstStyle/>
          <a:p>
            <a:r>
              <a:rPr lang="en-US" sz="1200" dirty="0" smtClean="0"/>
              <a:t>Figure 1: </a:t>
            </a:r>
            <a:r>
              <a:rPr lang="en-GB" sz="1200" dirty="0" smtClean="0"/>
              <a:t>Segmentation </a:t>
            </a:r>
            <a:r>
              <a:rPr lang="en-GB" sz="1200" dirty="0"/>
              <a:t>of the brain, eyes, lungs, heart and urinary bladder in two different views of a fetus 3D </a:t>
            </a:r>
            <a:r>
              <a:rPr lang="en-GB" sz="1200" dirty="0" smtClean="0"/>
              <a:t>model</a:t>
            </a:r>
            <a:r>
              <a:rPr lang="en-GB" sz="1200" baseline="30000" dirty="0"/>
              <a:t>1</a:t>
            </a:r>
            <a:endParaRPr lang="en-GB" sz="1200" dirty="0" smtClean="0"/>
          </a:p>
          <a:p>
            <a:r>
              <a:rPr lang="en-GB" sz="1200" dirty="0" smtClean="0"/>
              <a:t>Figure 2: </a:t>
            </a:r>
            <a:r>
              <a:rPr lang="en-GB" sz="1200" dirty="0"/>
              <a:t>3D MRI based computer model of conjoined twins, revealing two separate biliary drainage systems (green) within the fused liver (orange). Other organs shown include lungs (light purple), kidneys (dark yellow), bladder (bright yellow) and CNS (</a:t>
            </a:r>
            <a:r>
              <a:rPr lang="en-GB" sz="1200" dirty="0" err="1"/>
              <a:t>gray</a:t>
            </a:r>
            <a:r>
              <a:rPr lang="en-GB" sz="1200" dirty="0"/>
              <a:t>)</a:t>
            </a:r>
            <a:r>
              <a:rPr lang="en-GB" sz="1200" baseline="30000" dirty="0" smtClean="0"/>
              <a:t>2</a:t>
            </a:r>
            <a:r>
              <a:rPr lang="en-GB" sz="1200" dirty="0" smtClean="0"/>
              <a:t>. </a:t>
            </a:r>
            <a:r>
              <a:rPr lang="en-US" sz="1200" dirty="0" smtClean="0"/>
              <a:t> </a:t>
            </a:r>
            <a:endParaRPr lang="en-US" sz="1200" dirty="0"/>
          </a:p>
        </p:txBody>
      </p:sp>
      <p:pic>
        <p:nvPicPr>
          <p:cNvPr id="11" name="Picture 10"/>
          <p:cNvPicPr>
            <a:picLocks noChangeAspect="1"/>
          </p:cNvPicPr>
          <p:nvPr/>
        </p:nvPicPr>
        <p:blipFill>
          <a:blip r:embed="rId4">
            <a:alphaModFix amt="22000"/>
          </a:blip>
          <a:stretch>
            <a:fillRect/>
          </a:stretch>
        </p:blipFill>
        <p:spPr>
          <a:xfrm>
            <a:off x="7023808" y="0"/>
            <a:ext cx="2120192" cy="822200"/>
          </a:xfrm>
          <a:prstGeom prst="rect">
            <a:avLst/>
          </a:prstGeom>
        </p:spPr>
      </p:pic>
    </p:spTree>
    <p:extLst>
      <p:ext uri="{BB962C8B-B14F-4D97-AF65-F5344CB8AC3E}">
        <p14:creationId xmlns:p14="http://schemas.microsoft.com/office/powerpoint/2010/main" val="39282633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Improved anatomical Understanding</a:t>
            </a:r>
            <a:endParaRPr lang="en-US" sz="3400" dirty="0"/>
          </a:p>
        </p:txBody>
      </p:sp>
      <p:sp>
        <p:nvSpPr>
          <p:cNvPr id="3" name="Content Placeholder 2"/>
          <p:cNvSpPr>
            <a:spLocks noGrp="1"/>
          </p:cNvSpPr>
          <p:nvPr>
            <p:ph idx="1"/>
          </p:nvPr>
        </p:nvSpPr>
        <p:spPr>
          <a:xfrm>
            <a:off x="4552492" y="1600200"/>
            <a:ext cx="4134307" cy="4525963"/>
          </a:xfrm>
        </p:spPr>
        <p:txBody>
          <a:bodyPr>
            <a:normAutofit lnSpcReduction="10000"/>
          </a:bodyPr>
          <a:lstStyle/>
          <a:p>
            <a:r>
              <a:rPr lang="en-US" sz="2400" dirty="0" smtClean="0"/>
              <a:t>Manually segmented 2D fetal MRI and production 3D model</a:t>
            </a:r>
          </a:p>
          <a:p>
            <a:r>
              <a:rPr lang="en-US" sz="2400" dirty="0" smtClean="0"/>
              <a:t>Normal brain, hydrocephalus, periventricular hemorrhage, vein of Galen aneurysm</a:t>
            </a:r>
          </a:p>
          <a:p>
            <a:r>
              <a:rPr lang="en-US" sz="2400" dirty="0" smtClean="0"/>
              <a:t>First demonstration of improved anatomic understanding from 3D model – 4 feeding vessels, not 2 (as seen 2D MRI and USS)</a:t>
            </a:r>
            <a:endParaRPr lang="en-US" sz="2400" dirty="0"/>
          </a:p>
        </p:txBody>
      </p:sp>
      <p:pic>
        <p:nvPicPr>
          <p:cNvPr id="5" name="Picture 4"/>
          <p:cNvPicPr>
            <a:picLocks noChangeAspect="1"/>
          </p:cNvPicPr>
          <p:nvPr/>
        </p:nvPicPr>
        <p:blipFill>
          <a:blip r:embed="rId3">
            <a:alphaModFix amt="22000"/>
          </a:blip>
          <a:stretch>
            <a:fillRect/>
          </a:stretch>
        </p:blipFill>
        <p:spPr>
          <a:xfrm>
            <a:off x="7023808" y="0"/>
            <a:ext cx="2120192" cy="822200"/>
          </a:xfrm>
          <a:prstGeom prst="rect">
            <a:avLst/>
          </a:prstGeom>
        </p:spPr>
      </p:pic>
      <p:sp>
        <p:nvSpPr>
          <p:cNvPr id="7" name="Rectangle 6"/>
          <p:cNvSpPr/>
          <p:nvPr/>
        </p:nvSpPr>
        <p:spPr>
          <a:xfrm>
            <a:off x="457200" y="5363719"/>
            <a:ext cx="3982000" cy="646331"/>
          </a:xfrm>
          <a:prstGeom prst="rect">
            <a:avLst/>
          </a:prstGeom>
        </p:spPr>
        <p:txBody>
          <a:bodyPr wrap="square">
            <a:spAutoFit/>
          </a:bodyPr>
          <a:lstStyle/>
          <a:p>
            <a:r>
              <a:rPr lang="en-GB" sz="1200" dirty="0"/>
              <a:t>3D model of fetal skin (pink), brain (white) and vein of Galen aneurysm malformation (note 4 arterial feeding vessels in red, venous drainage blue)</a:t>
            </a:r>
            <a:r>
              <a:rPr lang="en-GB" sz="1200" baseline="30000" dirty="0"/>
              <a:t>29</a:t>
            </a:r>
            <a:r>
              <a:rPr lang="en-GB" sz="1200" dirty="0"/>
              <a:t> </a:t>
            </a:r>
            <a:endParaRPr lang="en-US" sz="1200" dirty="0"/>
          </a:p>
        </p:txBody>
      </p:sp>
    </p:spTree>
    <p:extLst>
      <p:ext uri="{BB962C8B-B14F-4D97-AF65-F5344CB8AC3E}">
        <p14:creationId xmlns:p14="http://schemas.microsoft.com/office/powerpoint/2010/main" val="39282633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Plan Delivery</a:t>
            </a:r>
            <a:endParaRPr lang="en-US" sz="3400" dirty="0"/>
          </a:p>
        </p:txBody>
      </p:sp>
      <p:pic>
        <p:nvPicPr>
          <p:cNvPr id="5" name="Picture 4"/>
          <p:cNvPicPr>
            <a:picLocks noChangeAspect="1"/>
          </p:cNvPicPr>
          <p:nvPr/>
        </p:nvPicPr>
        <p:blipFill>
          <a:blip r:embed="rId3">
            <a:alphaModFix amt="22000"/>
          </a:blip>
          <a:stretch>
            <a:fillRect/>
          </a:stretch>
        </p:blipFill>
        <p:spPr>
          <a:xfrm>
            <a:off x="7023808" y="0"/>
            <a:ext cx="2120192" cy="822200"/>
          </a:xfrm>
          <a:prstGeom prst="rect">
            <a:avLst/>
          </a:prstGeom>
        </p:spPr>
      </p:pic>
      <p:sp>
        <p:nvSpPr>
          <p:cNvPr id="4" name="Content Placeholder 3"/>
          <p:cNvSpPr>
            <a:spLocks noGrp="1"/>
          </p:cNvSpPr>
          <p:nvPr>
            <p:ph idx="1"/>
          </p:nvPr>
        </p:nvSpPr>
        <p:spPr>
          <a:xfrm>
            <a:off x="5973128" y="1600200"/>
            <a:ext cx="2713671" cy="4525963"/>
          </a:xfrm>
        </p:spPr>
        <p:txBody>
          <a:bodyPr>
            <a:normAutofit fontScale="92500"/>
          </a:bodyPr>
          <a:lstStyle/>
          <a:p>
            <a:r>
              <a:rPr lang="en-US" sz="2400" dirty="0" smtClean="0"/>
              <a:t>Manual segmentation and 3D model</a:t>
            </a:r>
          </a:p>
          <a:p>
            <a:r>
              <a:rPr lang="en-US" sz="2400" dirty="0" smtClean="0"/>
              <a:t>Simulation movie demonstrating fetal airway</a:t>
            </a:r>
            <a:r>
              <a:rPr lang="en-US" sz="2400" baseline="30000" dirty="0" smtClean="0"/>
              <a:t>1,2</a:t>
            </a:r>
          </a:p>
          <a:p>
            <a:r>
              <a:rPr lang="en-US" sz="2400" dirty="0" smtClean="0"/>
              <a:t>4 cases of cervical </a:t>
            </a:r>
            <a:r>
              <a:rPr lang="en-GB" sz="2400" dirty="0"/>
              <a:t>tumour</a:t>
            </a:r>
            <a:r>
              <a:rPr lang="en-US" sz="2400" dirty="0"/>
              <a:t>s (</a:t>
            </a:r>
            <a:r>
              <a:rPr lang="en-US" sz="2400" dirty="0" smtClean="0"/>
              <a:t>3 </a:t>
            </a:r>
            <a:r>
              <a:rPr lang="en-US" sz="2400" dirty="0" err="1" smtClean="0"/>
              <a:t>lymphangiomas</a:t>
            </a:r>
            <a:r>
              <a:rPr lang="en-US" sz="2400" dirty="0" smtClean="0"/>
              <a:t>, 1 </a:t>
            </a:r>
            <a:r>
              <a:rPr lang="en-US" sz="2400" dirty="0" err="1" smtClean="0"/>
              <a:t>teratoma</a:t>
            </a:r>
            <a:r>
              <a:rPr lang="en-US" sz="2400" dirty="0" smtClean="0"/>
              <a:t>)</a:t>
            </a:r>
          </a:p>
          <a:p>
            <a:r>
              <a:rPr lang="en-US" sz="2400" dirty="0" smtClean="0"/>
              <a:t>Plan delivery – no EXIT procedure</a:t>
            </a:r>
            <a:endParaRPr lang="en-US" sz="2400" dirty="0"/>
          </a:p>
        </p:txBody>
      </p:sp>
      <p:sp>
        <p:nvSpPr>
          <p:cNvPr id="9" name="Rectangle 8"/>
          <p:cNvSpPr/>
          <p:nvPr/>
        </p:nvSpPr>
        <p:spPr>
          <a:xfrm>
            <a:off x="457200" y="5651070"/>
            <a:ext cx="5160770" cy="646331"/>
          </a:xfrm>
          <a:prstGeom prst="rect">
            <a:avLst/>
          </a:prstGeom>
        </p:spPr>
        <p:txBody>
          <a:bodyPr wrap="square">
            <a:spAutoFit/>
          </a:bodyPr>
          <a:lstStyle/>
          <a:p>
            <a:r>
              <a:rPr lang="en-GB" sz="1200" dirty="0" smtClean="0"/>
              <a:t>Facial </a:t>
            </a:r>
            <a:r>
              <a:rPr lang="en-GB" sz="1200" dirty="0"/>
              <a:t>profile on USS (a) and MRI (b), showing cervical </a:t>
            </a:r>
            <a:r>
              <a:rPr lang="en-GB" sz="1200" dirty="0" err="1"/>
              <a:t>lymphangioma</a:t>
            </a:r>
            <a:r>
              <a:rPr lang="en-GB" sz="1200" dirty="0"/>
              <a:t> at 27 weeks gestation. 3D reconstruction of the fetal airway and lung (c-e). Neonatal image (f</a:t>
            </a:r>
            <a:r>
              <a:rPr lang="en-GB" sz="1200" dirty="0" smtClean="0"/>
              <a:t>)</a:t>
            </a:r>
            <a:r>
              <a:rPr lang="en-GB" sz="1200" baseline="30000" dirty="0" smtClean="0"/>
              <a:t>2</a:t>
            </a:r>
            <a:r>
              <a:rPr lang="en-GB" sz="1200" dirty="0" smtClean="0"/>
              <a:t>.</a:t>
            </a:r>
            <a:endParaRPr lang="en-GB" sz="1200" dirty="0"/>
          </a:p>
        </p:txBody>
      </p:sp>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Surgical planning in twin-to-twin transfusion syndrome</a:t>
            </a:r>
            <a:endParaRPr lang="en-US" sz="3400" dirty="0"/>
          </a:p>
        </p:txBody>
      </p:sp>
      <p:sp>
        <p:nvSpPr>
          <p:cNvPr id="3" name="Content Placeholder 2"/>
          <p:cNvSpPr>
            <a:spLocks noGrp="1"/>
          </p:cNvSpPr>
          <p:nvPr>
            <p:ph idx="1"/>
          </p:nvPr>
        </p:nvSpPr>
        <p:spPr>
          <a:xfrm>
            <a:off x="457200" y="3992653"/>
            <a:ext cx="8229600" cy="2456366"/>
          </a:xfrm>
        </p:spPr>
        <p:txBody>
          <a:bodyPr>
            <a:normAutofit/>
          </a:bodyPr>
          <a:lstStyle/>
          <a:p>
            <a:r>
              <a:rPr lang="en-US" sz="2400" dirty="0" smtClean="0"/>
              <a:t>Semi-automatic segmentation and 3D reconstruction on preoperative planning software designed for cranial application</a:t>
            </a:r>
          </a:p>
          <a:p>
            <a:r>
              <a:rPr lang="en-US" sz="2400" dirty="0" smtClean="0"/>
              <a:t>Study anatomy, cord insertion, locate inter-twin membrane, plan point of entry, instrument reached target area at correct angle</a:t>
            </a:r>
            <a:endParaRPr lang="en-US" sz="2400" dirty="0"/>
          </a:p>
        </p:txBody>
      </p:sp>
      <p:pic>
        <p:nvPicPr>
          <p:cNvPr id="5" name="Picture 4"/>
          <p:cNvPicPr>
            <a:picLocks noChangeAspect="1"/>
          </p:cNvPicPr>
          <p:nvPr/>
        </p:nvPicPr>
        <p:blipFill>
          <a:blip r:embed="rId3">
            <a:alphaModFix amt="22000"/>
          </a:blip>
          <a:stretch>
            <a:fillRect/>
          </a:stretch>
        </p:blipFill>
        <p:spPr>
          <a:xfrm>
            <a:off x="7023808" y="0"/>
            <a:ext cx="2120192" cy="822200"/>
          </a:xfrm>
          <a:prstGeom prst="rect">
            <a:avLst/>
          </a:prstGeom>
        </p:spPr>
      </p:pic>
      <p:sp>
        <p:nvSpPr>
          <p:cNvPr id="4" name="Rectangle 3"/>
          <p:cNvSpPr/>
          <p:nvPr/>
        </p:nvSpPr>
        <p:spPr>
          <a:xfrm>
            <a:off x="6155179" y="1461959"/>
            <a:ext cx="2531621" cy="1384995"/>
          </a:xfrm>
          <a:prstGeom prst="rect">
            <a:avLst/>
          </a:prstGeom>
        </p:spPr>
        <p:txBody>
          <a:bodyPr wrap="square">
            <a:spAutoFit/>
          </a:bodyPr>
          <a:lstStyle/>
          <a:p>
            <a:r>
              <a:rPr lang="en-GB" sz="1200" dirty="0"/>
              <a:t>Twins and intertwine membrane. 3D reconstruction of anterior placenta (red), which is rotated to expose recipient (blue) and donor (yellow) their cord insertion (arrows) and insertion of intertwine membranes (green line</a:t>
            </a:r>
            <a:r>
              <a:rPr lang="en-GB" sz="1200" dirty="0" smtClean="0"/>
              <a:t>)</a:t>
            </a:r>
            <a:r>
              <a:rPr lang="en-GB" sz="1200" baseline="30000" dirty="0"/>
              <a:t>1</a:t>
            </a:r>
            <a:r>
              <a:rPr lang="en-GB" sz="1200" dirty="0" smtClean="0"/>
              <a:t>. </a:t>
            </a:r>
            <a:endParaRPr lang="en-US" sz="1200" dirty="0"/>
          </a:p>
        </p:txBody>
      </p:sp>
    </p:spTree>
    <p:extLst>
      <p:ext uri="{BB962C8B-B14F-4D97-AF65-F5344CB8AC3E}">
        <p14:creationId xmlns:p14="http://schemas.microsoft.com/office/powerpoint/2010/main" val="22550389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2214</Words>
  <Application>Microsoft Macintosh PowerPoint</Application>
  <PresentationFormat>On-screen Show (4:3)</PresentationFormat>
  <Paragraphs>131</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PhD Meeting 20th March 2015 </vt:lpstr>
      <vt:lpstr>Agenda</vt:lpstr>
      <vt:lpstr>Imaging for intervention; the future of surgical planning and intraoperative guidance </vt:lpstr>
      <vt:lpstr>3D modeling - brain</vt:lpstr>
      <vt:lpstr>Clinical application of 3D models</vt:lpstr>
      <vt:lpstr>More complex anatomy using manual segmentation</vt:lpstr>
      <vt:lpstr>Improved anatomical Understanding</vt:lpstr>
      <vt:lpstr>Plan Delivery</vt:lpstr>
      <vt:lpstr>Surgical planning in twin-to-twin transfusion syndrome</vt:lpstr>
      <vt:lpstr>Surgical Planning in other specialties</vt:lpstr>
      <vt:lpstr>Intra-operative Guidance</vt:lpstr>
      <vt:lpstr>Challenges within Fetal Surgery</vt:lpstr>
      <vt:lpstr>Fetal Angiography</vt:lpstr>
      <vt:lpstr>Determining uterine blood flow in pregnancy with magnetic resonance imaging</vt:lpstr>
      <vt:lpstr>Prenatal Diagnosis of Cerebral Venous Pathologies </vt:lpstr>
      <vt:lpstr>Arterial spin labeling</vt:lpstr>
      <vt:lpstr>Renal Artery Stenosis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Meeting 20th March 2015 </dc:title>
  <dc:creator>Rosalind Pratt</dc:creator>
  <cp:lastModifiedBy>Rosalind Pratt</cp:lastModifiedBy>
  <cp:revision>32</cp:revision>
  <dcterms:created xsi:type="dcterms:W3CDTF">2015-03-17T16:00:27Z</dcterms:created>
  <dcterms:modified xsi:type="dcterms:W3CDTF">2015-05-27T21:14:45Z</dcterms:modified>
</cp:coreProperties>
</file>