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3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1418-F781-CC42-872A-B942860D569B}" type="datetimeFigureOut">
              <a:rPr lang="en-US" smtClean="0"/>
              <a:t>10/06/2015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C537-1381-1445-9D31-41B3F67C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Guotai</a:t>
            </a:r>
            <a:r>
              <a:rPr lang="en-GB" dirty="0" smtClean="0"/>
              <a:t>’s</a:t>
            </a:r>
            <a:r>
              <a:rPr lang="zh-CN" altLang="en-US" dirty="0" smtClean="0"/>
              <a:t> </a:t>
            </a:r>
            <a:r>
              <a:rPr lang="en-US" dirty="0" smtClean="0"/>
              <a:t>PhD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r>
              <a:rPr lang="en-US" smtClean="0"/>
              <a:t>, </a:t>
            </a:r>
            <a:r>
              <a:rPr lang="en-US" dirty="0" smtClean="0"/>
              <a:t>June,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5280"/>
            <a:ext cx="7670299" cy="56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 Regard to Scribble Length </a:t>
            </a:r>
            <a:endParaRPr lang="en-US" dirty="0"/>
          </a:p>
        </p:txBody>
      </p:sp>
      <p:pic>
        <p:nvPicPr>
          <p:cNvPr id="5" name="Picture 4" descr="dice_te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3810" y="3698006"/>
            <a:ext cx="2701262" cy="85161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Data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from 5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 users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Regard to Scribble Length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810" y="3698006"/>
            <a:ext cx="2701262" cy="85161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Data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from 5 patients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 users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time_te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3810" y="2519563"/>
            <a:ext cx="2701262" cy="85161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dirty="0" smtClean="0">
                <a:solidFill>
                  <a:schemeClr val="tx1"/>
                </a:solidFill>
              </a:rPr>
              <a:t>Runtime for one slice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Runtime after interaction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36" idx="3"/>
            <a:endCxn id="37" idx="1"/>
          </p:cNvCxnSpPr>
          <p:nvPr/>
        </p:nvCxnSpPr>
        <p:spPr>
          <a:xfrm>
            <a:off x="1442261" y="907770"/>
            <a:ext cx="22380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539524" y="1377263"/>
            <a:ext cx="2684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8576" y="896821"/>
            <a:ext cx="0" cy="48044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8493" y="601626"/>
            <a:ext cx="793768" cy="612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Start Slice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66069" y="601626"/>
            <a:ext cx="1097260" cy="612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User-provided Scribbles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87137" y="601626"/>
            <a:ext cx="1152214" cy="6122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Online Random Forest Training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63159" y="601626"/>
            <a:ext cx="1192295" cy="6122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Online Random Forest Testing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9262" y="601626"/>
            <a:ext cx="1046289" cy="61228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Conditional </a:t>
            </a:r>
            <a:r>
              <a:rPr lang="en-US" sz="1200" dirty="0" smtClean="0">
                <a:solidFill>
                  <a:schemeClr val="tx1"/>
                </a:solidFill>
              </a:rPr>
              <a:t>Random Field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24824" y="2578324"/>
            <a:ext cx="1046288" cy="5830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Segmentation of </a:t>
            </a:r>
            <a:r>
              <a:rPr lang="en-US" sz="1200" dirty="0" smtClean="0">
                <a:solidFill>
                  <a:schemeClr val="tx1"/>
                </a:solidFill>
              </a:rPr>
              <a:t>New Slice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24824" y="1808883"/>
            <a:ext cx="1046289" cy="583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Segmentation of </a:t>
            </a:r>
            <a:r>
              <a:rPr lang="en-US" sz="1200" dirty="0" smtClean="0">
                <a:solidFill>
                  <a:schemeClr val="tx1"/>
                </a:solidFill>
              </a:rPr>
              <a:t>Previous Slice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45245" y="1808883"/>
            <a:ext cx="1416416" cy="5839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Foreground and Background Erosion on Previous Slice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33509" y="1808883"/>
            <a:ext cx="1069496" cy="5841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Newly Arrived Training Data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49799" y="1808883"/>
            <a:ext cx="1140868" cy="58396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Online Random Forest Training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49800" y="2578324"/>
            <a:ext cx="1140867" cy="58292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Online Random Forest Testing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60093" y="2578324"/>
            <a:ext cx="793768" cy="582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New Slice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49359" y="601626"/>
            <a:ext cx="1081153" cy="612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Segmentation of Start Slice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14788" y="2578324"/>
            <a:ext cx="2485914" cy="5829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Conditional </a:t>
            </a:r>
            <a:r>
              <a:rPr lang="en-US" sz="1200" dirty="0" smtClean="0">
                <a:solidFill>
                  <a:schemeClr val="tx1"/>
                </a:solidFill>
              </a:rPr>
              <a:t>Random Field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80" y="497198"/>
            <a:ext cx="7707503" cy="1184587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90456" y="1757602"/>
            <a:ext cx="6541387" cy="1729056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9012" y="1390892"/>
            <a:ext cx="2566917" cy="2341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Interactive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Segmentation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GB" altLang="zh-CN" sz="1200" dirty="0" smtClean="0">
                <a:solidFill>
                  <a:srgbClr val="0000FF"/>
                </a:solidFill>
              </a:rPr>
              <a:t>in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Start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GB" altLang="zh-CN" sz="1200" dirty="0" smtClean="0">
                <a:solidFill>
                  <a:srgbClr val="0000FF"/>
                </a:solidFill>
              </a:rPr>
              <a:t>Slice</a:t>
            </a:r>
            <a:r>
              <a:rPr lang="zh-CN" altLang="en-US" sz="1200" dirty="0" smtClean="0">
                <a:solidFill>
                  <a:srgbClr val="0000FF"/>
                </a:solidFill>
              </a:rPr>
              <a:t>  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95892" y="3224039"/>
            <a:ext cx="1910037" cy="2341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Automatic</a:t>
            </a:r>
            <a:r>
              <a:rPr lang="zh-CN" altLang="en-US" sz="1200" dirty="0" smtClean="0">
                <a:solidFill>
                  <a:srgbClr val="0000FF"/>
                </a:solidFill>
              </a:rPr>
              <a:t> </a:t>
            </a:r>
            <a:r>
              <a:rPr lang="en-US" sz="1200" dirty="0" smtClean="0">
                <a:solidFill>
                  <a:srgbClr val="0000FF"/>
                </a:solidFill>
              </a:rPr>
              <a:t>Propagation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750191" y="911557"/>
            <a:ext cx="236484" cy="769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8" idx="3"/>
            <a:endCxn id="39" idx="1"/>
          </p:cNvCxnSpPr>
          <p:nvPr/>
        </p:nvCxnSpPr>
        <p:spPr>
          <a:xfrm>
            <a:off x="4139351" y="907770"/>
            <a:ext cx="22380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68656" y="911557"/>
            <a:ext cx="22374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49" idx="1"/>
          </p:cNvCxnSpPr>
          <p:nvPr/>
        </p:nvCxnSpPr>
        <p:spPr>
          <a:xfrm>
            <a:off x="6825551" y="907770"/>
            <a:ext cx="22380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71112" y="2846675"/>
            <a:ext cx="39793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224286" y="919255"/>
            <a:ext cx="0" cy="458008"/>
          </a:xfrm>
          <a:prstGeom prst="line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6" idx="3"/>
            <a:endCxn id="52" idx="1"/>
          </p:cNvCxnSpPr>
          <p:nvPr/>
        </p:nvCxnSpPr>
        <p:spPr>
          <a:xfrm>
            <a:off x="3490667" y="2869786"/>
            <a:ext cx="224121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2" idx="3"/>
            <a:endCxn id="41" idx="1"/>
          </p:cNvCxnSpPr>
          <p:nvPr/>
        </p:nvCxnSpPr>
        <p:spPr>
          <a:xfrm>
            <a:off x="6200702" y="2869787"/>
            <a:ext cx="224122" cy="4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640560" y="1213913"/>
            <a:ext cx="0" cy="8870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4" idx="1"/>
            <a:endCxn id="45" idx="3"/>
          </p:cNvCxnSpPr>
          <p:nvPr/>
        </p:nvCxnSpPr>
        <p:spPr>
          <a:xfrm flipH="1" flipV="1">
            <a:off x="3490667" y="2100866"/>
            <a:ext cx="142842" cy="1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3" idx="1"/>
            <a:endCxn id="44" idx="3"/>
          </p:cNvCxnSpPr>
          <p:nvPr/>
        </p:nvCxnSpPr>
        <p:spPr>
          <a:xfrm flipH="1">
            <a:off x="4703005" y="2100866"/>
            <a:ext cx="142240" cy="1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2" idx="1"/>
            <a:endCxn id="43" idx="3"/>
          </p:cNvCxnSpPr>
          <p:nvPr/>
        </p:nvCxnSpPr>
        <p:spPr>
          <a:xfrm flipH="1">
            <a:off x="6261661" y="2100866"/>
            <a:ext cx="16316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568579" y="896821"/>
            <a:ext cx="0" cy="146396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5" idx="2"/>
            <a:endCxn id="46" idx="0"/>
          </p:cNvCxnSpPr>
          <p:nvPr/>
        </p:nvCxnSpPr>
        <p:spPr>
          <a:xfrm>
            <a:off x="2920233" y="2392849"/>
            <a:ext cx="1" cy="18547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143389" y="2885560"/>
            <a:ext cx="195939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7471113" y="2111200"/>
            <a:ext cx="16199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7491288" y="2254264"/>
            <a:ext cx="14927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33106" y="2254264"/>
            <a:ext cx="7454" cy="59241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85547" y="896821"/>
            <a:ext cx="2784" cy="1542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49" idx="3"/>
          </p:cNvCxnSpPr>
          <p:nvPr/>
        </p:nvCxnSpPr>
        <p:spPr>
          <a:xfrm flipH="1">
            <a:off x="8130512" y="896821"/>
            <a:ext cx="438067" cy="1094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endCxn id="36" idx="1"/>
          </p:cNvCxnSpPr>
          <p:nvPr/>
        </p:nvCxnSpPr>
        <p:spPr>
          <a:xfrm>
            <a:off x="385547" y="896821"/>
            <a:ext cx="262946" cy="1094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endCxn id="47" idx="1"/>
          </p:cNvCxnSpPr>
          <p:nvPr/>
        </p:nvCxnSpPr>
        <p:spPr>
          <a:xfrm flipV="1">
            <a:off x="973356" y="2869787"/>
            <a:ext cx="386737" cy="157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be 8"/>
          <p:cNvSpPr/>
          <p:nvPr/>
        </p:nvSpPr>
        <p:spPr>
          <a:xfrm>
            <a:off x="7869048" y="2341835"/>
            <a:ext cx="1293390" cy="1017993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Volumetric</a:t>
            </a:r>
            <a:r>
              <a:rPr lang="zh-CN" altLang="en-US" sz="1200" dirty="0" smtClean="0">
                <a:solidFill>
                  <a:schemeClr val="tx1"/>
                </a:solidFill>
              </a:rPr>
              <a:t> </a:t>
            </a:r>
            <a:r>
              <a:rPr lang="en-GB" altLang="zh-CN" sz="1200" dirty="0">
                <a:solidFill>
                  <a:schemeClr val="tx1"/>
                </a:solidFill>
              </a:rPr>
              <a:t>S</a:t>
            </a:r>
            <a:r>
              <a:rPr lang="en-GB" altLang="zh-CN" sz="1200" dirty="0" smtClean="0">
                <a:solidFill>
                  <a:schemeClr val="tx1"/>
                </a:solidFill>
              </a:rPr>
              <a:t>egmentation</a:t>
            </a:r>
            <a:r>
              <a:rPr lang="zh-CN" altLang="en-US" sz="1200" dirty="0" smtClean="0">
                <a:solidFill>
                  <a:schemeClr val="tx1"/>
                </a:solidFill>
              </a:rPr>
              <a:t> </a:t>
            </a:r>
            <a:r>
              <a:rPr lang="en-GB" altLang="zh-CN" sz="1200" dirty="0">
                <a:solidFill>
                  <a:schemeClr val="tx1"/>
                </a:solidFill>
              </a:rPr>
              <a:t>R</a:t>
            </a:r>
            <a:r>
              <a:rPr lang="en-GB" altLang="zh-CN" sz="1200" dirty="0" smtClean="0">
                <a:solidFill>
                  <a:schemeClr val="tx1"/>
                </a:solidFill>
              </a:rPr>
              <a:t>esult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>
            <a:off x="-46199" y="2427565"/>
            <a:ext cx="1141557" cy="929849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Volumetric</a:t>
            </a:r>
            <a:r>
              <a:rPr lang="zh-CN" altLang="en-US" sz="1200" dirty="0" smtClean="0">
                <a:solidFill>
                  <a:schemeClr val="tx1"/>
                </a:solidFill>
              </a:rPr>
              <a:t>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Cube 47"/>
          <p:cNvSpPr/>
          <p:nvPr/>
        </p:nvSpPr>
        <p:spPr>
          <a:xfrm>
            <a:off x="129348" y="4173887"/>
            <a:ext cx="1266273" cy="81960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Axial view volumetric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(X)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3520" y="335280"/>
            <a:ext cx="9530080" cy="3515360"/>
          </a:xfrm>
          <a:prstGeom prst="rect">
            <a:avLst/>
          </a:prstGeom>
          <a:noFill/>
          <a:ln w="254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-223520" y="3606292"/>
            <a:ext cx="1910037" cy="2341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err="1" smtClean="0">
                <a:solidFill>
                  <a:schemeClr val="tx1"/>
                </a:solidFill>
              </a:rPr>
              <a:t>Slic-Seg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Cube 50"/>
          <p:cNvSpPr/>
          <p:nvPr/>
        </p:nvSpPr>
        <p:spPr>
          <a:xfrm>
            <a:off x="129348" y="5077692"/>
            <a:ext cx="1251841" cy="815107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Sagittal view volumetric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(Y)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57075" y="4275485"/>
            <a:ext cx="1031728" cy="623942"/>
          </a:xfrm>
          <a:prstGeom prst="rect">
            <a:avLst/>
          </a:prstGeom>
          <a:noFill/>
          <a:ln w="254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Slic-</a:t>
            </a:r>
            <a:r>
              <a:rPr lang="en-GB" sz="1400" dirty="0" err="1" smtClean="0">
                <a:solidFill>
                  <a:schemeClr val="tx1"/>
                </a:solidFill>
              </a:rPr>
              <a:t>Seg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1756303" y="5090160"/>
            <a:ext cx="1031728" cy="623942"/>
          </a:xfrm>
          <a:prstGeom prst="rect">
            <a:avLst/>
          </a:prstGeom>
          <a:noFill/>
          <a:ln w="254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Slic-</a:t>
            </a:r>
            <a:r>
              <a:rPr lang="en-GB" sz="1400" dirty="0" err="1" smtClean="0">
                <a:solidFill>
                  <a:schemeClr val="tx1"/>
                </a:solidFill>
              </a:rPr>
              <a:t>Seg</a:t>
            </a:r>
            <a:endParaRPr lang="en-US" sz="1400" dirty="0"/>
          </a:p>
        </p:txBody>
      </p:sp>
      <p:sp>
        <p:nvSpPr>
          <p:cNvPr id="66" name="Cube 65"/>
          <p:cNvSpPr/>
          <p:nvPr/>
        </p:nvSpPr>
        <p:spPr>
          <a:xfrm>
            <a:off x="3087796" y="4275485"/>
            <a:ext cx="912823" cy="6142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Label</a:t>
            </a:r>
            <a:r>
              <a:rPr lang="zh-CN" altLang="en-US" sz="1200" dirty="0" smtClean="0">
                <a:solidFill>
                  <a:schemeClr val="tx1"/>
                </a:solidFill>
              </a:rPr>
              <a:t>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Cube 66"/>
          <p:cNvSpPr/>
          <p:nvPr/>
        </p:nvSpPr>
        <p:spPr>
          <a:xfrm>
            <a:off x="3087796" y="5077693"/>
            <a:ext cx="912823" cy="6142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Label</a:t>
            </a:r>
            <a:r>
              <a:rPr lang="zh-CN" altLang="en-US" sz="1200" dirty="0" smtClean="0">
                <a:solidFill>
                  <a:schemeClr val="tx1"/>
                </a:solidFill>
              </a:rPr>
              <a:t>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Cube 67"/>
          <p:cNvSpPr/>
          <p:nvPr/>
        </p:nvSpPr>
        <p:spPr>
          <a:xfrm>
            <a:off x="4192578" y="4275485"/>
            <a:ext cx="1020853" cy="6142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Probability</a:t>
            </a:r>
            <a:r>
              <a:rPr lang="zh-CN" altLang="en-US" sz="1200" dirty="0" smtClean="0">
                <a:solidFill>
                  <a:schemeClr val="tx1"/>
                </a:solidFill>
              </a:rPr>
              <a:t>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Cube 69"/>
          <p:cNvSpPr/>
          <p:nvPr/>
        </p:nvSpPr>
        <p:spPr>
          <a:xfrm>
            <a:off x="4192578" y="5077693"/>
            <a:ext cx="1020853" cy="61421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</a:rPr>
              <a:t>Probability</a:t>
            </a:r>
            <a:r>
              <a:rPr lang="zh-CN" altLang="en-US" sz="1200" dirty="0" smtClean="0">
                <a:solidFill>
                  <a:schemeClr val="tx1"/>
                </a:solidFill>
              </a:rPr>
              <a:t>  </a:t>
            </a:r>
            <a:r>
              <a:rPr lang="en-GB" altLang="zh-CN" sz="1200" dirty="0" smtClean="0">
                <a:solidFill>
                  <a:schemeClr val="tx1"/>
                </a:solidFill>
              </a:rPr>
              <a:t>Image 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36022" y="4245005"/>
            <a:ext cx="2258689" cy="72092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3036022" y="5037053"/>
            <a:ext cx="2258689" cy="72092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410172" y="4618297"/>
            <a:ext cx="346903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410172" y="5431097"/>
            <a:ext cx="346903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94711" y="4607776"/>
            <a:ext cx="24721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801941" y="5395753"/>
            <a:ext cx="24721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531760" y="4470399"/>
            <a:ext cx="1579622" cy="109728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4D Graph Cut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788803" y="4592752"/>
            <a:ext cx="24721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294711" y="5395753"/>
            <a:ext cx="24721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be 83"/>
          <p:cNvSpPr/>
          <p:nvPr/>
        </p:nvSpPr>
        <p:spPr>
          <a:xfrm>
            <a:off x="7446895" y="4173887"/>
            <a:ext cx="1301714" cy="819604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Final Segmentation </a:t>
            </a:r>
            <a:r>
              <a:rPr lang="en-GB" altLang="zh-CN" sz="1200" dirty="0" smtClean="0">
                <a:solidFill>
                  <a:schemeClr val="tx1"/>
                </a:solidFill>
              </a:rPr>
              <a:t>of X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111382" y="4649209"/>
            <a:ext cx="33551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7111382" y="5395753"/>
            <a:ext cx="33551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Cube 90"/>
          <p:cNvSpPr/>
          <p:nvPr/>
        </p:nvSpPr>
        <p:spPr>
          <a:xfrm>
            <a:off x="7446894" y="5077692"/>
            <a:ext cx="1301714" cy="81510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Final Segmentation </a:t>
            </a:r>
            <a:r>
              <a:rPr lang="en-GB" altLang="zh-CN" sz="1200" dirty="0" smtClean="0">
                <a:solidFill>
                  <a:schemeClr val="tx1"/>
                </a:solidFill>
              </a:rPr>
              <a:t>of Y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822521" y="5892800"/>
            <a:ext cx="0" cy="1159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18615" y="5975106"/>
            <a:ext cx="5461782" cy="33676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22521" y="4064000"/>
            <a:ext cx="5457876" cy="1582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18615" y="4074160"/>
            <a:ext cx="0" cy="21105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254231" y="4059530"/>
            <a:ext cx="0" cy="41086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6280397" y="5564942"/>
            <a:ext cx="4480" cy="41016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for Journal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SliceSeg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Segmentation in start slice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Graph cut, Geos, low level features, no CRF, offline RF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Propagation</a:t>
            </a:r>
          </a:p>
          <a:p>
            <a:pPr lvl="1"/>
            <a:r>
              <a:rPr lang="en-US" dirty="0" smtClean="0"/>
              <a:t>Effect of scribble length</a:t>
            </a:r>
          </a:p>
          <a:p>
            <a:pPr lvl="1"/>
            <a:r>
              <a:rPr lang="en-US" dirty="0" smtClean="0"/>
              <a:t>Parameter sensitivity</a:t>
            </a:r>
          </a:p>
          <a:p>
            <a:pPr lvl="1"/>
            <a:r>
              <a:rPr lang="en-US" dirty="0" smtClean="0"/>
              <a:t>Operator variability</a:t>
            </a:r>
          </a:p>
          <a:p>
            <a:r>
              <a:rPr lang="en-US" dirty="0" smtClean="0"/>
              <a:t>Multiple image graph cut</a:t>
            </a:r>
          </a:p>
          <a:p>
            <a:pPr lvl="1"/>
            <a:r>
              <a:rPr lang="en-US" dirty="0" smtClean="0"/>
              <a:t>Compare with 3D graph cut and intensity based method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3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Guotai’s PhD Meeting</vt:lpstr>
      <vt:lpstr>Comparison</vt:lpstr>
      <vt:lpstr>Dice Regard to Scribble Length </vt:lpstr>
      <vt:lpstr>Runtime Regard to Scribble Length </vt:lpstr>
      <vt:lpstr>PowerPoint Presentation</vt:lpstr>
      <vt:lpstr>Experiments for Journal Paper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Guotai’s PhD Meeting</dc:title>
  <dc:creator>Guotai Wang</dc:creator>
  <cp:lastModifiedBy>Guotai Wang</cp:lastModifiedBy>
  <cp:revision>1</cp:revision>
  <dcterms:created xsi:type="dcterms:W3CDTF">2015-06-10T08:34:40Z</dcterms:created>
  <dcterms:modified xsi:type="dcterms:W3CDTF">2015-06-10T08:35:28Z</dcterms:modified>
</cp:coreProperties>
</file>