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76" autoAdjust="0"/>
  </p:normalViewPr>
  <p:slideViewPr>
    <p:cSldViewPr>
      <p:cViewPr>
        <p:scale>
          <a:sx n="62" d="100"/>
          <a:sy n="62" d="100"/>
        </p:scale>
        <p:origin x="-151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99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DAD9B-7E5D-4AEA-9551-453CD4E5BCD3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97C15-7702-443B-82A6-FB37A5DD0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1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GVS</a:t>
            </a:r>
            <a:r>
              <a:rPr lang="en-GB" baseline="0" dirty="0" smtClean="0"/>
              <a:t> artificially induces sensations of motion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J Watanabe used it in an art exhibit</a:t>
            </a:r>
          </a:p>
          <a:p>
            <a:r>
              <a:rPr lang="en-GB" dirty="0" smtClean="0"/>
              <a:t>Visitors</a:t>
            </a:r>
            <a:r>
              <a:rPr lang="en-GB" baseline="0" dirty="0" smtClean="0"/>
              <a:t> were given an avatar in a bowl of water</a:t>
            </a:r>
          </a:p>
          <a:p>
            <a:r>
              <a:rPr lang="en-GB" baseline="0" dirty="0" smtClean="0"/>
              <a:t>They would experience what the avatar experienced as it rolled around in the bowl</a:t>
            </a:r>
          </a:p>
          <a:p>
            <a:endParaRPr lang="en-GB" baseline="0" dirty="0" smtClean="0"/>
          </a:p>
          <a:p>
            <a:r>
              <a:rPr lang="en-GB" baseline="0" dirty="0" smtClean="0"/>
              <a:t>Additional References: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effectLst/>
              </a:rPr>
              <a:t>Ruhl</a:t>
            </a:r>
            <a:r>
              <a:rPr lang="en-GB" dirty="0" smtClean="0">
                <a:effectLst/>
              </a:rPr>
              <a:t>, A., &amp; </a:t>
            </a:r>
            <a:r>
              <a:rPr lang="en-GB" dirty="0" err="1" smtClean="0">
                <a:effectLst/>
              </a:rPr>
              <a:t>Lamers</a:t>
            </a:r>
            <a:r>
              <a:rPr lang="en-GB" dirty="0" smtClean="0">
                <a:effectLst/>
              </a:rPr>
              <a:t>, M. H. (</a:t>
            </a:r>
            <a:r>
              <a:rPr lang="en-GB" dirty="0" err="1" smtClean="0">
                <a:effectLst/>
              </a:rPr>
              <a:t>n.d.</a:t>
            </a:r>
            <a:r>
              <a:rPr lang="en-GB" dirty="0" smtClean="0">
                <a:effectLst/>
              </a:rPr>
              <a:t>). Experiments with Galvanic Vestibular Stimulation in Daily Activities.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7C15-7702-443B-82A6-FB37A5DD00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0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</a:t>
            </a:r>
            <a:r>
              <a:rPr lang="en-GB" baseline="0" dirty="0" smtClean="0"/>
              <a:t> of the head used to maintain balance</a:t>
            </a:r>
          </a:p>
          <a:p>
            <a:r>
              <a:rPr lang="en-GB" dirty="0" smtClean="0"/>
              <a:t>Above</a:t>
            </a:r>
            <a:r>
              <a:rPr lang="en-GB" baseline="0" dirty="0" smtClean="0"/>
              <a:t> each ear</a:t>
            </a:r>
          </a:p>
          <a:p>
            <a:endParaRPr lang="en-GB" baseline="0" dirty="0" smtClean="0"/>
          </a:p>
          <a:p>
            <a:r>
              <a:rPr lang="en-GB" baseline="0" dirty="0" smtClean="0"/>
              <a:t>Vestibular system measures acceleration/g-force</a:t>
            </a:r>
          </a:p>
          <a:p>
            <a:r>
              <a:rPr lang="en-GB" baseline="0" dirty="0" smtClean="0"/>
              <a:t>Two sacs full of </a:t>
            </a:r>
            <a:r>
              <a:rPr lang="en-GB" baseline="0" dirty="0" err="1" smtClean="0"/>
              <a:t>Otoliths</a:t>
            </a:r>
            <a:r>
              <a:rPr lang="en-GB" baseline="0" dirty="0" smtClean="0"/>
              <a:t> measure </a:t>
            </a:r>
            <a:r>
              <a:rPr lang="en-GB" b="1" baseline="0" dirty="0" smtClean="0"/>
              <a:t>tilts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Saccule</a:t>
            </a:r>
            <a:r>
              <a:rPr lang="en-GB" baseline="0" dirty="0" smtClean="0"/>
              <a:t>, Utricle) with </a:t>
            </a:r>
            <a:r>
              <a:rPr lang="en-GB" baseline="0" dirty="0" err="1" smtClean="0"/>
              <a:t>otoliths</a:t>
            </a:r>
            <a:r>
              <a:rPr lang="en-GB" baseline="0" dirty="0" smtClean="0"/>
              <a:t> (technically translation but feels more like tilting…)</a:t>
            </a:r>
          </a:p>
          <a:p>
            <a:r>
              <a:rPr lang="en-GB" baseline="0" dirty="0" smtClean="0"/>
              <a:t>(</a:t>
            </a:r>
            <a:r>
              <a:rPr lang="en-GB" baseline="0" dirty="0" err="1" smtClean="0"/>
              <a:t>otoliths</a:t>
            </a:r>
            <a:r>
              <a:rPr lang="en-GB" baseline="0" dirty="0" smtClean="0"/>
              <a:t> are tiny particles suspended in fluid)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When the head moves these stimulate hair cells, which generate nerve impulses</a:t>
            </a:r>
            <a:endParaRPr lang="en-GB" baseline="0" dirty="0" smtClean="0"/>
          </a:p>
          <a:p>
            <a:r>
              <a:rPr lang="en-GB" baseline="0" dirty="0" smtClean="0"/>
              <a:t>Semi-circular canals (3) contain a gel which operates in a similar way and result in sensations of rotation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(This is why acoustic stimulation is also possible)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paper discusses GVS as if it only stimulates the semi-circular canals, but GVS does not discriminate and other texts talk more about </a:t>
            </a:r>
            <a:r>
              <a:rPr lang="en-GB" baseline="0" dirty="0" err="1" smtClean="0"/>
              <a:t>influcene</a:t>
            </a:r>
            <a:r>
              <a:rPr lang="en-GB" baseline="0" dirty="0" smtClean="0"/>
              <a:t> on the </a:t>
            </a:r>
            <a:r>
              <a:rPr lang="en-GB" baseline="0" dirty="0" err="1" smtClean="0"/>
              <a:t>otoliths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Nerve impulses sent down nerve</a:t>
            </a:r>
          </a:p>
          <a:p>
            <a:r>
              <a:rPr lang="en-GB" baseline="0" dirty="0" smtClean="0"/>
              <a:t>Reinforcing what we know anecdotally, go to the same area of the brain as self-motion cues derived from visual stimuli</a:t>
            </a:r>
          </a:p>
          <a:p>
            <a:endParaRPr lang="en-GB" baseline="0" dirty="0" smtClean="0"/>
          </a:p>
          <a:p>
            <a:r>
              <a:rPr lang="en-GB" dirty="0" smtClean="0"/>
              <a:t>We can induce sensations by triggering the</a:t>
            </a:r>
            <a:r>
              <a:rPr lang="en-GB" baseline="0" dirty="0" smtClean="0"/>
              <a:t> nerve with electric current</a:t>
            </a:r>
          </a:p>
          <a:p>
            <a:endParaRPr lang="en-GB" baseline="0" dirty="0" smtClean="0"/>
          </a:p>
          <a:p>
            <a:r>
              <a:rPr lang="en-GB" baseline="0" dirty="0" smtClean="0"/>
              <a:t>Additional </a:t>
            </a:r>
            <a:r>
              <a:rPr lang="en-GB" baseline="0" dirty="0" err="1" smtClean="0"/>
              <a:t>Refernces</a:t>
            </a:r>
            <a:r>
              <a:rPr lang="en-GB" baseline="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effectLst/>
              </a:rPr>
              <a:t>Bacsi</a:t>
            </a:r>
            <a:r>
              <a:rPr lang="en-GB" dirty="0" smtClean="0">
                <a:effectLst/>
              </a:rPr>
              <a:t>, A. M., Watson, S. R. D., &amp; Colebatch, J. G. (2003). Galvanic and acoustic vestibular stimulation activate different populations of vestibular afferents, </a:t>
            </a:r>
            <a:r>
              <a:rPr lang="en-GB" i="1" dirty="0" smtClean="0">
                <a:effectLst/>
              </a:rPr>
              <a:t>114</a:t>
            </a:r>
            <a:r>
              <a:rPr lang="en-GB" dirty="0" smtClean="0">
                <a:effectLst/>
              </a:rPr>
              <a:t>, 359–365. doi:10.1016/S1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7C15-7702-443B-82A6-FB37A5DD00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3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Passing small currents through the bones</a:t>
            </a:r>
            <a:r>
              <a:rPr lang="en-GB" baseline="0" dirty="0" smtClean="0"/>
              <a:t> behind the ear trigger the vestibular system</a:t>
            </a:r>
          </a:p>
          <a:p>
            <a:r>
              <a:rPr lang="en-GB" baseline="0" dirty="0" smtClean="0"/>
              <a:t>Currents are small (1-4ma)</a:t>
            </a:r>
          </a:p>
          <a:p>
            <a:r>
              <a:rPr lang="en-GB" baseline="0" dirty="0" smtClean="0"/>
              <a:t>(An LED </a:t>
            </a:r>
            <a:r>
              <a:rPr lang="en-GB" baseline="0" dirty="0" err="1" smtClean="0"/>
              <a:t>keyring</a:t>
            </a:r>
            <a:r>
              <a:rPr lang="en-GB" baseline="0" dirty="0" smtClean="0"/>
              <a:t> torch takes ~25mA)</a:t>
            </a:r>
          </a:p>
          <a:p>
            <a:r>
              <a:rPr lang="en-GB" baseline="0" dirty="0" smtClean="0"/>
              <a:t>So are voltages (7-9v) can be done with a battery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Resistance of the skin is ~1-4K – must be prepared either by damaging the surface or using thing such as conductive gels</a:t>
            </a:r>
          </a:p>
          <a:p>
            <a:endParaRPr lang="en-GB" baseline="0" dirty="0" smtClean="0"/>
          </a:p>
          <a:p>
            <a:r>
              <a:rPr lang="en-GB" baseline="0" dirty="0" smtClean="0"/>
              <a:t>How or what is being stimulated in the nerves is unknown</a:t>
            </a:r>
          </a:p>
          <a:p>
            <a:r>
              <a:rPr lang="en-GB" baseline="0" dirty="0" smtClean="0"/>
              <a:t>We can see:</a:t>
            </a:r>
          </a:p>
          <a:p>
            <a:r>
              <a:rPr lang="en-GB" baseline="0" dirty="0" smtClean="0"/>
              <a:t>Current</a:t>
            </a:r>
          </a:p>
          <a:p>
            <a:r>
              <a:rPr lang="en-GB" baseline="0" dirty="0" smtClean="0"/>
              <a:t>Frequency</a:t>
            </a:r>
          </a:p>
          <a:p>
            <a:r>
              <a:rPr lang="en-GB" baseline="0" dirty="0" smtClean="0"/>
              <a:t>Function</a:t>
            </a:r>
          </a:p>
          <a:p>
            <a:r>
              <a:rPr lang="en-GB" baseline="0" dirty="0" smtClean="0"/>
              <a:t>(And the difference between all of the above between the different electrodes)</a:t>
            </a:r>
          </a:p>
          <a:p>
            <a:r>
              <a:rPr lang="en-GB" baseline="0" dirty="0" smtClean="0"/>
              <a:t>All have an effect on the sensations, with some being uncomfortable and some barely noticeable</a:t>
            </a:r>
          </a:p>
          <a:p>
            <a:endParaRPr lang="en-GB" baseline="0" dirty="0" smtClean="0"/>
          </a:p>
          <a:p>
            <a:r>
              <a:rPr lang="en-GB" baseline="0" dirty="0" smtClean="0"/>
              <a:t>Experimenters use tools like those used to stimulate muscles, because they have many functions</a:t>
            </a:r>
          </a:p>
          <a:p>
            <a:r>
              <a:rPr lang="en-GB" baseline="0" dirty="0" smtClean="0"/>
              <a:t>The levels and frequencies involved however are not excessive at all</a:t>
            </a:r>
          </a:p>
          <a:p>
            <a:r>
              <a:rPr lang="en-GB" baseline="0" dirty="0" smtClean="0"/>
              <a:t>Simple circuits suffice</a:t>
            </a:r>
          </a:p>
          <a:p>
            <a:r>
              <a:rPr lang="en-GB" baseline="0" dirty="0" smtClean="0"/>
              <a:t>(one shown is actually an H-Bridge)</a:t>
            </a:r>
          </a:p>
          <a:p>
            <a:endParaRPr lang="en-GB" baseline="0" dirty="0" smtClean="0"/>
          </a:p>
          <a:p>
            <a:r>
              <a:rPr lang="en-GB" dirty="0" smtClean="0"/>
              <a:t>GVS has been known by doctors for a long</a:t>
            </a:r>
            <a:r>
              <a:rPr lang="en-GB" baseline="0" dirty="0" smtClean="0"/>
              <a:t> time.</a:t>
            </a:r>
          </a:p>
          <a:p>
            <a:r>
              <a:rPr lang="en-GB" baseline="0" dirty="0" smtClean="0"/>
              <a:t>Since 1791, when Luigi Galvani and Count </a:t>
            </a:r>
            <a:r>
              <a:rPr lang="en-GB" baseline="0" dirty="0" err="1" smtClean="0"/>
              <a:t>Allesandro</a:t>
            </a:r>
            <a:r>
              <a:rPr lang="en-GB" baseline="0" dirty="0" smtClean="0"/>
              <a:t> Volta were experimenting with the electrical nature of the nervous system</a:t>
            </a:r>
          </a:p>
          <a:p>
            <a:r>
              <a:rPr lang="en-GB" baseline="0" dirty="0" smtClean="0"/>
              <a:t>These experiments led </a:t>
            </a:r>
            <a:r>
              <a:rPr lang="en-GB" baseline="0" dirty="0" err="1" smtClean="0"/>
              <a:t>volta</a:t>
            </a:r>
            <a:r>
              <a:rPr lang="en-GB" baseline="0" dirty="0" smtClean="0"/>
              <a:t> to develop the first voltaic cell – the battery</a:t>
            </a:r>
          </a:p>
          <a:p>
            <a:endParaRPr lang="en-GB" baseline="0" dirty="0" smtClean="0"/>
          </a:p>
          <a:p>
            <a:r>
              <a:rPr lang="en-GB" baseline="0" dirty="0" smtClean="0"/>
              <a:t>Is used in a number of places such as assessing motor system problems, and simulating microgravity for astronauts in training.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Additional References:</a:t>
            </a:r>
          </a:p>
          <a:p>
            <a:r>
              <a:rPr lang="en-GB" baseline="0" dirty="0" smtClean="0"/>
              <a:t>http://www.frontiersin.org/Journal/10.3389/fneur.2011.00090/full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7C15-7702-443B-82A6-FB37A5DD00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80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Simulator sickness is a big problem</a:t>
            </a:r>
          </a:p>
          <a:p>
            <a:endParaRPr lang="en-GB" dirty="0" smtClean="0"/>
          </a:p>
          <a:p>
            <a:r>
              <a:rPr lang="en-GB" dirty="0" smtClean="0"/>
              <a:t>Predominant</a:t>
            </a:r>
            <a:r>
              <a:rPr lang="en-GB" baseline="0" dirty="0" smtClean="0"/>
              <a:t> theory is that it is caused by </a:t>
            </a:r>
            <a:r>
              <a:rPr lang="en-GB" baseline="0" dirty="0" err="1" smtClean="0"/>
              <a:t>intrasensory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intersensory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discrepency</a:t>
            </a:r>
            <a:endParaRPr lang="en-GB" baseline="0" dirty="0" smtClean="0"/>
          </a:p>
          <a:p>
            <a:r>
              <a:rPr lang="en-GB" baseline="0" dirty="0" smtClean="0"/>
              <a:t>This is the same thing that frustrates binding and reduces the sense of presence</a:t>
            </a:r>
          </a:p>
          <a:p>
            <a:endParaRPr lang="en-GB" baseline="0" dirty="0" smtClean="0"/>
          </a:p>
          <a:p>
            <a:r>
              <a:rPr lang="en-GB" baseline="0" dirty="0" smtClean="0"/>
              <a:t>Other theories include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Not having strategies to cope with new environment (doesn’t explain why experienced aviators are more susceptible)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Sickness is caused by saccadic eye movements that are controlled by vestibular system (they don’t really comment on this)</a:t>
            </a:r>
          </a:p>
          <a:p>
            <a:endParaRPr lang="en-GB" baseline="0" dirty="0" smtClean="0"/>
          </a:p>
          <a:p>
            <a:r>
              <a:rPr lang="en-GB" baseline="0" dirty="0" smtClean="0"/>
              <a:t>Authors point out drugs are available but impractical</a:t>
            </a:r>
          </a:p>
          <a:p>
            <a:endParaRPr lang="en-GB" baseline="0" dirty="0" smtClean="0"/>
          </a:p>
          <a:p>
            <a:r>
              <a:rPr lang="en-GB" baseline="0" dirty="0" smtClean="0"/>
              <a:t>For many professions such as pilots the only treatment is exposure therapy</a:t>
            </a:r>
          </a:p>
          <a:p>
            <a:r>
              <a:rPr lang="en-GB" baseline="0" dirty="0" smtClean="0"/>
              <a:t>This has a relatively high success rate (60-80%)</a:t>
            </a:r>
          </a:p>
          <a:p>
            <a:r>
              <a:rPr lang="en-GB" baseline="0" dirty="0" smtClean="0"/>
              <a:t>But is unpleasant, and when pilots do wash out it is expensive</a:t>
            </a:r>
          </a:p>
          <a:p>
            <a:endParaRPr lang="en-GB" dirty="0" smtClean="0"/>
          </a:p>
          <a:p>
            <a:r>
              <a:rPr lang="en-GB" dirty="0" smtClean="0"/>
              <a:t>Assuming first theory of SS is true</a:t>
            </a:r>
          </a:p>
          <a:p>
            <a:r>
              <a:rPr lang="en-GB" dirty="0" smtClean="0"/>
              <a:t>Reduce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intersensory</a:t>
            </a:r>
            <a:r>
              <a:rPr lang="en-GB" baseline="0" dirty="0" smtClean="0"/>
              <a:t> conflict with GVS</a:t>
            </a:r>
          </a:p>
          <a:p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dirty="0" smtClean="0">
                <a:effectLst/>
              </a:rPr>
              <a:t>Come up with a dose model for GVS</a:t>
            </a:r>
          </a:p>
          <a:p>
            <a:pPr marL="228600" indent="-228600">
              <a:buAutoNum type="arabicPeriod"/>
            </a:pPr>
            <a:r>
              <a:rPr lang="en-GB" dirty="0" smtClean="0">
                <a:effectLst/>
              </a:rPr>
              <a:t>Integrate this with a flight simulator</a:t>
            </a:r>
          </a:p>
          <a:p>
            <a:pPr marL="228600" indent="-228600">
              <a:buAutoNum type="arabicPeriod"/>
            </a:pPr>
            <a:r>
              <a:rPr lang="en-GB" dirty="0" smtClean="0">
                <a:effectLst/>
              </a:rPr>
              <a:t>Study whether pilots </a:t>
            </a:r>
            <a:r>
              <a:rPr lang="en-GB" smtClean="0">
                <a:effectLst/>
              </a:rPr>
              <a:t>get ill</a:t>
            </a:r>
            <a:endParaRPr lang="en-GB" baseline="0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Additional</a:t>
            </a:r>
            <a:r>
              <a:rPr lang="en-GB" baseline="0" dirty="0" smtClean="0"/>
              <a:t> References: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Cheung, B. (2001). Airsickness desensitisation for the Canadian Forces - A recommendation. </a:t>
            </a:r>
            <a:r>
              <a:rPr lang="en-GB" i="1" dirty="0" smtClean="0">
                <a:effectLst/>
              </a:rPr>
              <a:t>Defence R&amp;D Canada</a:t>
            </a:r>
            <a:r>
              <a:rPr lang="en-GB" dirty="0" smtClean="0">
                <a:effectLst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effectLst/>
              </a:rPr>
              <a:t>Deshmukh</a:t>
            </a:r>
            <a:r>
              <a:rPr lang="en-GB" dirty="0" smtClean="0">
                <a:effectLst/>
              </a:rPr>
              <a:t>, S. P. (2007). DESENSITISATION OF AIRSICKNESS IN TRAINEE PILOTS BY PHYSICAL EXERCISE THERAPY, </a:t>
            </a:r>
            <a:r>
              <a:rPr lang="en-GB" i="1" dirty="0" smtClean="0">
                <a:effectLst/>
              </a:rPr>
              <a:t>M</a:t>
            </a:r>
            <a:r>
              <a:rPr lang="en-GB" dirty="0" smtClean="0">
                <a:effectLst/>
              </a:rPr>
              <a:t>(May), 37–42.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7C15-7702-443B-82A6-FB37A5DD00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66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Creating</a:t>
            </a:r>
            <a:r>
              <a:rPr lang="en-GB" baseline="0" dirty="0" smtClean="0"/>
              <a:t> the dose model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Connected electrodes and a galvanic stimulator supporting four channels</a:t>
            </a:r>
          </a:p>
          <a:p>
            <a:endParaRPr lang="en-GB" baseline="0" dirty="0" smtClean="0"/>
          </a:p>
          <a:p>
            <a:r>
              <a:rPr lang="en-GB" baseline="0" dirty="0" smtClean="0"/>
              <a:t>Doses were applied at different currents to different electrode combinations</a:t>
            </a:r>
          </a:p>
          <a:p>
            <a:r>
              <a:rPr lang="en-GB" baseline="0" dirty="0" smtClean="0"/>
              <a:t>Don’t say explicitly but since stimulator is battery powered it is likely DC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While doses were applied, user would indicate their perception of their orientation/</a:t>
            </a:r>
            <a:r>
              <a:rPr lang="en-GB" baseline="0" dirty="0" err="1" smtClean="0"/>
              <a:t>movemt</a:t>
            </a:r>
            <a:r>
              <a:rPr lang="en-GB" baseline="0" dirty="0" smtClean="0"/>
              <a:t> by moving an avatar with a joystick to match their experiences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7C15-7702-443B-82A6-FB37A5DD00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6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are</a:t>
            </a:r>
            <a:r>
              <a:rPr lang="en-GB" baseline="0" dirty="0" smtClean="0"/>
              <a:t> the dose models they came up with….</a:t>
            </a:r>
          </a:p>
          <a:p>
            <a:endParaRPr lang="en-GB" baseline="0" dirty="0" smtClean="0"/>
          </a:p>
          <a:p>
            <a:r>
              <a:rPr lang="en-GB" baseline="0" dirty="0" smtClean="0"/>
              <a:t>Got these by performing linear curve fit through the plot of reported rotation vs current for the various electrode pairs</a:t>
            </a:r>
          </a:p>
          <a:p>
            <a:endParaRPr lang="en-GB" baseline="0" dirty="0" smtClean="0"/>
          </a:p>
          <a:p>
            <a:r>
              <a:rPr lang="en-GB" baseline="0" dirty="0" smtClean="0"/>
              <a:t>R is rotation in degrees per second, S is current in mA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7C15-7702-443B-82A6-FB37A5DD00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03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Helicopter</a:t>
            </a:r>
            <a:r>
              <a:rPr lang="en-GB" baseline="0" dirty="0" smtClean="0"/>
              <a:t> simulator with 180 deg. FOV</a:t>
            </a:r>
          </a:p>
          <a:p>
            <a:r>
              <a:rPr lang="en-GB" baseline="0" dirty="0" smtClean="0"/>
              <a:t>The delay from the joystick control input was 100ms</a:t>
            </a:r>
          </a:p>
          <a:p>
            <a:r>
              <a:rPr lang="en-GB" baseline="0" dirty="0" smtClean="0"/>
              <a:t>The stimulator ran in parallel taking input from the main joystick directly</a:t>
            </a:r>
          </a:p>
          <a:p>
            <a:endParaRPr lang="en-GB" baseline="0" dirty="0" smtClean="0"/>
          </a:p>
          <a:p>
            <a:r>
              <a:rPr lang="en-GB" baseline="0" dirty="0" smtClean="0"/>
              <a:t>21 subjects between 19-31 were used</a:t>
            </a:r>
          </a:p>
          <a:p>
            <a:r>
              <a:rPr lang="en-GB" baseline="0" dirty="0" smtClean="0"/>
              <a:t>Was the same group as before</a:t>
            </a:r>
          </a:p>
          <a:p>
            <a:r>
              <a:rPr lang="en-GB" baseline="0" dirty="0" smtClean="0"/>
              <a:t>None of the subjects had any history of simulator sickness</a:t>
            </a:r>
          </a:p>
          <a:p>
            <a:endParaRPr lang="en-GB" baseline="0" dirty="0" smtClean="0"/>
          </a:p>
          <a:p>
            <a:r>
              <a:rPr lang="en-GB" baseline="0" dirty="0" smtClean="0"/>
              <a:t>Tests lasted 20 </a:t>
            </a:r>
            <a:r>
              <a:rPr lang="en-GB" baseline="0" dirty="0" err="1" smtClean="0"/>
              <a:t>mins</a:t>
            </a:r>
            <a:endParaRPr lang="en-GB" baseline="0" dirty="0" smtClean="0"/>
          </a:p>
          <a:p>
            <a:r>
              <a:rPr lang="en-GB" baseline="0" dirty="0" smtClean="0"/>
              <a:t>5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 acclimatisation</a:t>
            </a:r>
          </a:p>
          <a:p>
            <a:r>
              <a:rPr lang="en-GB" baseline="0" dirty="0" smtClean="0"/>
              <a:t>15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 testing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During acclimatisation, virtual helicopter responded as normal (GVS *was* active during this period)</a:t>
            </a:r>
          </a:p>
          <a:p>
            <a:r>
              <a:rPr lang="en-GB" baseline="0" dirty="0" smtClean="0"/>
              <a:t>During test, sinusoid was imposed on joystick to rotate the helicopter outside users control, inducing motion sickness</a:t>
            </a:r>
          </a:p>
          <a:p>
            <a:endParaRPr lang="en-GB" baseline="0" dirty="0" smtClean="0"/>
          </a:p>
          <a:p>
            <a:r>
              <a:rPr lang="en-GB" baseline="0" dirty="0" smtClean="0"/>
              <a:t>For one group, the GVS was accurately </a:t>
            </a:r>
            <a:r>
              <a:rPr lang="en-GB" baseline="0" dirty="0" err="1" smtClean="0"/>
              <a:t>mimicing</a:t>
            </a:r>
            <a:r>
              <a:rPr lang="en-GB" baseline="0" dirty="0" smtClean="0"/>
              <a:t> the visual stimulation/control from joystick</a:t>
            </a:r>
          </a:p>
          <a:p>
            <a:r>
              <a:rPr lang="en-GB" baseline="0" dirty="0" smtClean="0"/>
              <a:t>For another, 1mA was applied to induce tingling but not a sense of motion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Standardized motion sickness </a:t>
            </a:r>
            <a:r>
              <a:rPr lang="en-GB" baseline="0" dirty="0" err="1" smtClean="0"/>
              <a:t>questionaire</a:t>
            </a:r>
            <a:r>
              <a:rPr lang="en-GB" baseline="0" dirty="0" smtClean="0"/>
              <a:t> was used to judge their response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7C15-7702-443B-82A6-FB37A5DD00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73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are the reported results for each group to the</a:t>
            </a:r>
            <a:r>
              <a:rPr lang="en-GB" baseline="0" dirty="0" smtClean="0"/>
              <a:t> SSQ</a:t>
            </a:r>
          </a:p>
          <a:p>
            <a:r>
              <a:rPr lang="en-GB" baseline="0" dirty="0" smtClean="0"/>
              <a:t>Didn’t say if they actually made anyone vomit (probably did since this is </a:t>
            </a:r>
            <a:r>
              <a:rPr lang="en-GB" baseline="0" dirty="0" err="1" smtClean="0"/>
              <a:t>disinct</a:t>
            </a:r>
            <a:r>
              <a:rPr lang="en-GB" baseline="0" dirty="0" smtClean="0"/>
              <a:t> from nausea…)</a:t>
            </a:r>
          </a:p>
          <a:p>
            <a:r>
              <a:rPr lang="en-GB" baseline="0" dirty="0" smtClean="0"/>
              <a:t>Performed one-way ANOVA and showed considerable improvement for OVR group with low p-scores for many symptoms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7C15-7702-443B-82A6-FB37A5DD00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01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GVS be used for VR?</a:t>
            </a:r>
          </a:p>
          <a:p>
            <a:endParaRPr lang="en-GB" dirty="0" smtClean="0"/>
          </a:p>
          <a:p>
            <a:pPr marL="171450" indent="-171450">
              <a:buFont typeface="Arial" charset="0"/>
              <a:buChar char="•"/>
            </a:pPr>
            <a:r>
              <a:rPr lang="en-GB" dirty="0" smtClean="0"/>
              <a:t>Authors assert that visual-vestibular</a:t>
            </a:r>
            <a:r>
              <a:rPr lang="en-GB" baseline="0" dirty="0" smtClean="0"/>
              <a:t> contradictions are leading cause of SS</a:t>
            </a:r>
          </a:p>
          <a:p>
            <a:pPr marL="171450" indent="-171450">
              <a:buFont typeface="Arial" charset="0"/>
              <a:buChar char="•"/>
            </a:pPr>
            <a:r>
              <a:rPr lang="en-GB" dirty="0" smtClean="0"/>
              <a:t>They</a:t>
            </a:r>
            <a:r>
              <a:rPr lang="en-GB" baseline="0" dirty="0" smtClean="0"/>
              <a:t> assert that the operation of the vestibular system is known, and that the functions of raw/pitch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 are separate in different canals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dirty="0" smtClean="0"/>
              <a:t>Stimulation of nerves beyond the hairs however leads to perception of stimulation of both canals and a combined rotation</a:t>
            </a:r>
          </a:p>
          <a:p>
            <a:pPr marL="171450" indent="-171450">
              <a:buFont typeface="Arial" charset="0"/>
              <a:buChar char="•"/>
            </a:pPr>
            <a:endParaRPr lang="en-GB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GB" baseline="0" dirty="0" smtClean="0"/>
              <a:t>Authors also seem to speak with the opinion that sensations are easily controlled and correlate </a:t>
            </a:r>
            <a:r>
              <a:rPr lang="en-GB" baseline="0" dirty="0" err="1" smtClean="0"/>
              <a:t>stronly</a:t>
            </a:r>
            <a:r>
              <a:rPr lang="en-GB" baseline="0" dirty="0" smtClean="0"/>
              <a:t> with the visual stimuli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dirty="0" smtClean="0"/>
              <a:t>Others say that sensations due to GVS are a muddle of translation and rotational cues, and are a result both of stimulating the nerves and the head moving by reflex</a:t>
            </a:r>
          </a:p>
          <a:p>
            <a:pPr marL="171450" indent="-171450">
              <a:buFont typeface="Arial" charset="0"/>
              <a:buChar char="•"/>
            </a:pPr>
            <a:endParaRPr lang="en-GB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GB" baseline="0" dirty="0" smtClean="0"/>
              <a:t>Use in sit-down VR is limited due to difficulties in separating translational from rotational motion</a:t>
            </a:r>
          </a:p>
          <a:p>
            <a:pPr marL="171450" indent="-171450">
              <a:buFont typeface="Arial" charset="0"/>
              <a:buChar char="•"/>
            </a:pPr>
            <a:endParaRPr lang="en-GB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GB" baseline="0" dirty="0" smtClean="0"/>
              <a:t>If we could come up with a dose model however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dirty="0" smtClean="0"/>
              <a:t>Or even use something more advanced like direct magnetic nerve stimulation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dirty="0" smtClean="0"/>
              <a:t>Could greatly minimise motion sickness in VR</a:t>
            </a:r>
          </a:p>
          <a:p>
            <a:pPr marL="171450" indent="-171450">
              <a:buFont typeface="Arial" charset="0"/>
              <a:buChar char="•"/>
            </a:pPr>
            <a:endParaRPr lang="en-GB" baseline="0" dirty="0" smtClean="0"/>
          </a:p>
          <a:p>
            <a:pPr marL="0" indent="0">
              <a:buFont typeface="Arial" charset="0"/>
              <a:buNone/>
            </a:pPr>
            <a:r>
              <a:rPr lang="en-GB" baseline="0" dirty="0" smtClean="0"/>
              <a:t>Further Reading:</a:t>
            </a:r>
          </a:p>
          <a:p>
            <a:pPr marL="0" indent="0">
              <a:buFont typeface="Arial" charset="0"/>
              <a:buNone/>
            </a:pPr>
            <a:r>
              <a:rPr lang="en-GB" baseline="0" dirty="0" smtClean="0"/>
              <a:t>http://www.maximintegrated.com/app-notes/index.mvp/id/3464 – Programmable Voltage Controlled Current Source</a:t>
            </a:r>
          </a:p>
          <a:p>
            <a:pPr marL="171450" indent="-171450">
              <a:buFont typeface="Arial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7C15-7702-443B-82A6-FB37A5DD00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0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A24F-73BC-4D7E-988C-E4B99940A8C8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35A-FF0A-4B76-919A-B45A013B4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6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A24F-73BC-4D7E-988C-E4B99940A8C8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35A-FF0A-4B76-919A-B45A013B4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1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A24F-73BC-4D7E-988C-E4B99940A8C8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35A-FF0A-4B76-919A-B45A013B4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3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A24F-73BC-4D7E-988C-E4B99940A8C8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35A-FF0A-4B76-919A-B45A013B4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4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A24F-73BC-4D7E-988C-E4B99940A8C8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35A-FF0A-4B76-919A-B45A013B4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19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A24F-73BC-4D7E-988C-E4B99940A8C8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35A-FF0A-4B76-919A-B45A013B4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8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A24F-73BC-4D7E-988C-E4B99940A8C8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35A-FF0A-4B76-919A-B45A013B4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7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A24F-73BC-4D7E-988C-E4B99940A8C8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35A-FF0A-4B76-919A-B45A013B4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5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A24F-73BC-4D7E-988C-E4B99940A8C8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35A-FF0A-4B76-919A-B45A013B4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06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A24F-73BC-4D7E-988C-E4B99940A8C8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35A-FF0A-4B76-919A-B45A013B4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4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A24F-73BC-4D7E-988C-E4B99940A8C8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35A-FF0A-4B76-919A-B45A013B4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5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A24F-73BC-4D7E-988C-E4B99940A8C8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2D35A-FF0A-4B76-919A-B45A013B4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4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132440" cy="3096345"/>
          </a:xfrm>
        </p:spPr>
        <p:txBody>
          <a:bodyPr>
            <a:normAutofit/>
          </a:bodyPr>
          <a:lstStyle/>
          <a:p>
            <a:r>
              <a:rPr lang="en-GB" dirty="0" err="1" smtClean="0"/>
              <a:t>Oculo</a:t>
            </a:r>
            <a:r>
              <a:rPr lang="en-GB" dirty="0" smtClean="0"/>
              <a:t>-Vestibular Recoupling Using Galvanic Vestibular Stimulation to Mitigate Simulator Sickness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8598" y="583812"/>
            <a:ext cx="3615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Making people feel they are moving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157192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Deliberately shocking the nervous system</a:t>
            </a:r>
            <a:endParaRPr lang="en-GB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71800" y="1537919"/>
            <a:ext cx="864096" cy="882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51720" y="3645024"/>
            <a:ext cx="176419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7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sciencedaily.com/2010/08/100824132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59381"/>
            <a:ext cx="2376264" cy="35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pic>
        <p:nvPicPr>
          <p:cNvPr id="7172" name="Picture 4" descr="File:Transcranial magnetic stimul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42918"/>
            <a:ext cx="2952328" cy="265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2048" y="1124744"/>
            <a:ext cx="8316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effectLst/>
              </a:rPr>
              <a:t>Cevette</a:t>
            </a:r>
            <a:r>
              <a:rPr lang="en-GB" dirty="0" smtClean="0">
                <a:effectLst/>
              </a:rPr>
              <a:t>, M. J., </a:t>
            </a:r>
            <a:r>
              <a:rPr lang="en-GB" dirty="0" err="1" smtClean="0">
                <a:effectLst/>
              </a:rPr>
              <a:t>Stepanek</a:t>
            </a:r>
            <a:r>
              <a:rPr lang="en-GB" dirty="0" smtClean="0">
                <a:effectLst/>
              </a:rPr>
              <a:t>, J., </a:t>
            </a:r>
            <a:r>
              <a:rPr lang="en-GB" dirty="0" err="1" smtClean="0">
                <a:effectLst/>
              </a:rPr>
              <a:t>Cocco</a:t>
            </a:r>
            <a:r>
              <a:rPr lang="en-GB" dirty="0" smtClean="0">
                <a:effectLst/>
              </a:rPr>
              <a:t>, D., </a:t>
            </a:r>
            <a:r>
              <a:rPr lang="en-GB" dirty="0" err="1" smtClean="0">
                <a:effectLst/>
              </a:rPr>
              <a:t>Galea</a:t>
            </a:r>
            <a:r>
              <a:rPr lang="en-GB" dirty="0" smtClean="0">
                <a:effectLst/>
              </a:rPr>
              <a:t>, A. M., Pradhan, G. N., Wagner, L. S., … </a:t>
            </a:r>
            <a:r>
              <a:rPr lang="en-GB" dirty="0" err="1" smtClean="0">
                <a:effectLst/>
              </a:rPr>
              <a:t>Brookler</a:t>
            </a:r>
            <a:r>
              <a:rPr lang="en-GB" dirty="0" smtClean="0">
                <a:effectLst/>
              </a:rPr>
              <a:t>, K. H. (2012). </a:t>
            </a:r>
            <a:r>
              <a:rPr lang="en-GB" dirty="0" err="1" smtClean="0">
                <a:effectLst/>
              </a:rPr>
              <a:t>Oculo</a:t>
            </a:r>
            <a:r>
              <a:rPr lang="en-GB" dirty="0" smtClean="0">
                <a:effectLst/>
              </a:rPr>
              <a:t>-Vestibular Recoupling Using Galvanic Vestibular Stimulation to Mitigate Simulator Sickness. </a:t>
            </a:r>
            <a:r>
              <a:rPr lang="en-GB" i="1" dirty="0" smtClean="0">
                <a:effectLst/>
              </a:rPr>
              <a:t>Aviation, Space, and Environmental Medicine</a:t>
            </a:r>
            <a:r>
              <a:rPr lang="en-GB" dirty="0" smtClean="0">
                <a:effectLst/>
              </a:rPr>
              <a:t>, </a:t>
            </a:r>
            <a:r>
              <a:rPr lang="en-GB" i="1" dirty="0" smtClean="0">
                <a:effectLst/>
              </a:rPr>
              <a:t>83</a:t>
            </a:r>
            <a:r>
              <a:rPr lang="en-GB" dirty="0" smtClean="0">
                <a:effectLst/>
              </a:rPr>
              <a:t>(6)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97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WFBQVFxgXFBQXFBQXFxcWFBcXFhQUFhQYHCggGBolHBUUITEhJSkrLi4uFx8zODMsNygtLiwBCgoKDg0OGhAQFywcHRwsLCwsLCwsLCwsLCwsLCwsLCwsLCwsLCwsLCwsLCwsLCwsLCwsLCwsLDc3LCwsLDcrLP/AABEIAMEBBQMBIgACEQEDEQH/xAAcAAABBQEBAQAAAAAAAAAAAAAFAgMEBgcAAQj/xABDEAABAwIDBgQDAwsDAgcAAAABAAIRAyEEEjEFBkFRYXETIoGxMpGhQsHCByMzUmJygoPD0fAUsuFDkhUWNGNzovH/xAAZAQEBAQEBAQAAAAAAAAAAAAABAAIDBAX/xAAeEQEBAAIDAQEBAQAAAAAAAAAAAQIRAyExEkFRMv/aAAwDAQACEQMRAD8ABu3jAJinxPFJdvQ7gxoVpfuthQfgPq5390h+xaDQYphHR2H7v412Iz5gBHJUzeUE4qoOAIH0Vv2Jh4o4jLrkdHeCqrsjD587njNHAG4IN5VGp30j4fClePwfLXkj2Fog2a0jobp7CFzXQGC/GUt/KrOpuYbgwnsHtF9GqXt0P/6rnjsE11NxIAsdFnee5HI+ymMpps+7G3P9VTc7LlLTlImeAM/VFnFUz8m9Etwzqv61R0j9kQJV0WW8b0blcSucEkrSr0lNOKcSXBCMVfhd2PsVj9Jth2C2Ctoex9isipiAOyRXJLWzc6cEjFuIEc0mmZt6KjNqHinXhNtbKkV6PL/lR3tiyqCSF6EkBehyAUklegFeBTVlhVOoW3BRPB7VcLFCiFzTx5KEqzsx7TrZOtrNPEfNBaJzCUiozzAhLX1R+ElCcNUIBunRjnAXAKDM1j2Nt2vhSTRqFmb4hYgxpIKVtjeLE4kRWquc39WYb6tGqrdPardSCPqnv9cwiQZWdHcWzc3Wr/B+Ncom5WNk1oHCn/UXLWhauVV11GqmxTtQ3TDyiuUD91heoq3j8McJiniIp1zLTwkmYnuUc2LULW1yLENkH1T2Af47staHgXAcAb8wiet4y+gVDFw51pPRLfUgh1wSdIKTUg1HZfK4Ej0UwNAEudJ7p8d97m0kvzMM8lnlDCvqVCym0vcSYA1tMq+iXAxpCqGAxLqGID2i7XG3MHUfVUrnn21XdbZ5oYWnTcIcBLh1cZIU+haW8vY6Idh95cM6Aaga6LtdIIPIynztCkXAtqMJ0ID2kxziVKWJjkgpwpBWlXiQ8pRSI5qRupoex9ll3gBvBao1smOdvnZVbfHdKphA1znS0mMwuJ+5LlnyfOUmvf1QNoNMz8lBo1SCiW2jcCeAn3QpgR+qp7as6fNM1aY156f3SC+E9TpkyYsAm1IopJbaKnUMMXeie8BZrtx8aGKVlDqtgqwUsGoOOwYWZXXPj6CiuaUo8knitPJYm4R1k47qouHfHG6fc48UtJWGcBwk8gJKYfMmbdFO2M4Z4iZCi4sedw6lSDY1T2Ebqm3alPYI3PZQXDcZt63an/UXJ3ccXrdqf9RcordU1Kacl1NSm6rYA1k3GkEf3WWYgbEp5S8PFniw1m6Kuo+EA/wS1pBLXW8wFjF7eqjYR1NgqPe5wc0WAALY4ydQVXdobbqVDAJDODRy6qnrUCtqUnEue0SS4xe4BUrZjPKzNrF55pbKoEGD1/4RCkGOu06cOKco3jYmUTaFFxFFgJdlEi8x96RiMeykJe6OQ4nsFWtu7xCo3JTBaCfMTxHJZkOVkRcRRDnOe6qxuYzAlx6CyG06nz5hRV610LbhvtcN2N630HhtRzn0tCCZjqFp1CqKjQ9plrgCD0Kwmm5aZ+TfaeamaJN2Elv7pj7yhqVbYXhCdcmylshroM8r/K6qe++9j8UWizWNuGmQJ7akq11ND2Pssb2mZII0hTFMYs5jJ1P+AJOFwZeYFyvKp8s9ER3Pe3/VAHR1v7Kt1FPT9HdOu4BzGzP+cU7i9j16Iax7GgEzZ02FzK0wVsjDAJjgAqNt7atdwLnMgaNAYSY5E6BcsM/p6bx4yb0EU3kZgALn7oSm0CDJUdtVxcItPO30V7o7DD6AeR5onunK6deORTK2JIbA1KGVtnuN3vjpKfxIy1iHGBom8XgxYhxd1smMZy7DX0W8DKY0KleEJ0Uav8S048mOpt5KlYhpyyosorXZNL0CXKPMPUNIB4N44dU9Rdm80XNymsDjWAszTAifLKJVqrHuLqZzN5xH0SVfrM8x7peDHnRKnsp9R5ytJ7BJr7OdSeMzSDNwQQgLVuQ29b+X+Ncndym3q/y/xrkbb0t2IotbSYdX1HOJv8LGmBbqZ+SHvcD3H+aJBD/ElvbVSKey6z5sABqS4BFrExoNtTMabm06Ti5xgubndmHLLoIQzZewsRUqNaabmNcQC9wENB+0RMwrHtLCPa2mxry8moZFMniNOEqdgaZp4hgNItztgOkHzAX+Fxn1XTDDeOzeopW0MM6kXB2jXFucfCS3ly4a805sSu4CplMAtGbyscD5hA82ncXVj2lgSMQ8soPdm1JIDCDqCHWKgUdmwS00WsBOniT2kBXUok3FQ3xw58TOLg8tB0AkwqyVqe08LQnJVbMR5Rmv1lUrenZTKTmupTkdNjwI4LN9NxutgIXi4r0qYcDdWncPG5MWwTAdLTPGRp8wFVwER2Hhy+vTa0hri4QToIupSabgXJouKUBZIIU6E1HWPY+yyIlrwW9JHp/wtbrfCex9isap1LwBoAkV3gANN9Uxs2sWPDxq1wPyKbdW1CbDvqis+N2wzczQ4cfYobt/AnLxjlwUXcPbHiYcTqw5T6CyI7fxZ8Nx4ALyY9XT6HFluKts3YgdUGbmLLQ6bBAaBAiAOiou69N9RxffK0369FbaW0qTT8QJ/VlastdcozHe7CZa7u6D4WvwKOb2YwF7iTxVaqPm4XWRz5bN9CeMc2LIHjD5lJ8UlRajDJK1I83NluaIaFYW0PzcHkhGEwhc4dwrRUpeU9lqOEBqGCaWNOWT3N7widDBZLQBN4E/emsOz8009T/uKJeG4HzTpaRCSI7B3vODJYKVJ03zOb5u0qHvXvQcYWksY2CPhAB9TxQLbTYf6IcHXHogSdr9uWL1f4Pxrl7uZrV/g/GuWHWwcobSBsGi1rWt1T78Ta7ZHW/ugexMQzPlfxMf2Vt8NpAEGBMX56+yZNjLOYomzKhc7LlAblBuz7XG8Qi9EEGxjsAPZDnUAOLv+4lKbXy/aj1WvmuVylQd59n4urUHhE5Mt5fF56oBQ2LiKTnE1WzBtnJnporedqcJnsgmMk3yOHGeX1Vdt4dkw8kFzQfK2Zixi6g7f2OMUwNJyFplp4dQU9jMS1jQ5ziPLxIAsSouz9qsq3a8Hpx+S5t+9KJtfdvEUZLmZmD7bfMPWLhB1stPErP99mMGIhoAloJjSVqXbnlhrxWVP2OzNWpjm9umuoUV1McFN2E9za9IgSQ8RaeK0xpuEJt6WuIU6o7xY9j7LIKxDH+awLBFuS2OqLHsfZZlisC11WHCYpz9Qliq1i6QEEaFRi3kjVfCtIMdAoNLCkvLR1QrBz8n2P8ADrOY4w14/wDsND7q97UwxewieI+SzvA4KJ/WF+qvGydpeIwAkZm2I+9ceXCzt34c9dCuzMO2g3JPGfmh22sO1wJDRPAwAfmnsTScTLXQY4iRPZU/btbFB3x5hxGWAPlwWsLuPTLl7raDtTBANJfGbugpICmVqVWpcwPnaOqgspgHmt2OOe/daekwEvCCQe6YrPkxyT+EfA9VON7qx7Kw4yAxfmp1SnY9kxsZwNMRzKIubY9imVgDw36E30e7lzVs26JbRsAQ0guEQ7Qhw6QdecqgVNkuf4jw4ANdBF1bG7mV8JTpV6lVtRlZoDQC+Wy3MB5raTokdge8IhzZ5H7kKAv0CN7zU7MPUoMWTB05opXfcuoPzt+FP8a8Xu4xtV7U/wAa8WWwx1WDI5o7s7eOG5arnAD7Yv8AMKsPmT3SgEzpi9ruH+IJa7MDcEO1CjeFUmGg+qo/i16UikXZOAFy3t0UfD4zG1XZWVKpnXzOAHc8Fr6rOo0XaVUUG5qlVrB3En0VO2rvs4y2kLaZj9wVSxFZ7j5nFxv8RJ90wHBFu1Lrwa2li3VcPSc8lxz1BJ5WKF0KzmGWkg8wYU5wnCCPsVDPQOAgoahLPgd7S0RUGb9oa+oQTaeKNWoXnioSUCrS+rTjTKLbrPy4ui46ZwOl0IZ2VgwLGjDMqD4mYls9GkKE7a/lXjglNMgHmvHBLt+IuK0KpmMpBlYvdZnh5Z6kiAPkVdsQ2xPIH2WWbTxz6jC555QOA9FM2J9XE03AU6dPKJkvOpPModicGWPa/wCyTc8u6ew7wQD0RChVBBa4TwcPvC6YyVi0rbOBNNzXs0I4JqlYiowwRx+4ouyiDTyk52fZJ+IdEDqh9F3NpN+RH91q469EqyYLaYqNyu8r/oexULbdM8BKiii2o3NSdBGo4gqLi8dWaIN448fmvPeHV3j49PHz69BMXRqm0EDuh9anksdeSIYzaj9Iug1RznGXap7GXJL4bKcp1UmySVMRY9h7UY0ZX2vY8PXkrUwAiRcHjwWaBTMLtarTsx5A5aj5FUWXSzYJtsQP2vuWn7fGbZWEdy8P/Y4LG9mbXjPnE59SOfOFolPeTD1NnUqLqg8ZhGVgDoABNySImCmVnV9VPedv5tp5O9wq8H2Vo3kZ+Zn9oKqPKSuu4JtV7U/xrkz+T91qv8H9RerOkEOFz3XoYry7DTwHyCZfhJ+y35BZ+0r2xARVHYqwtbr1n2SqWzm6gAHmApAwhF5+iJl2mM4gQ53Qn3TTWKTtARUf+873XuFcADIkcex5dV0YqXsV8+JRP/UaY/ebLh7IZxRDCYZzXtqMlzGuBJAu0SLOHBM7WpZazwOduxv96khpTCuaVxKhDxCeoVy1rm8HRP8ACQR7JgHRdHFCbrsypmo03c2t9gpKDbmV82DpHkC0+hIRguS7Tw3iB5Xdj7LIdoP/ADPyWv4g+U9j7LGtrmKbRzhIvh7Z9SWDspDKhidHNQ7ZDozDldTom49QmMCWztpea1jxB0PZGHMZWbGh5Kj13kOCnM2vkFz8tV0xz/rFx/iViqD6D5Yf86hL/wDHGvs4ZXceXooTtotcMxJE8wVGxGNpi93fwx7rNsjRWNxDCCgtSrJsE5isTm4Bo5JiVzt2e3JJXsL0PIQY8hcCn8LTzuvoLnsEnaFdr6jnNYGNJsxugGkBIte0dE8XprDg3XtX4UadZl0mDaT8hpky0xrwjkkscSIUCkeJUujVieimclw3A/638HvUXL3cMya38v8AGuSyuvcD0XhI5JVXGNkxJE6/2bq5MuxDTz+kDqTMDtquHzSW2oJTjiOaao0892gxzIIntKk/6WBKJOyxjb+Hy1TbUk/UhD8K7KbiRoeUK5b07MNRhqCxpk25glVx+DNM5XRNpjqJj6r0MZTs0Gupv8ji02I6jUHqEW2u4OyPcxjszbm7TItqFHpUGVAGusRZp5zwPLupW0dnBrGMIcSBMAH6pUgNi6NMCWyD+qTPyKhlTsbhQ0ST5jw5DqVBcgUsGw6LwuSqbhBkdjMQUplGUCtY3Brh2EBsIc4HlZH6OIa74XNdFjBBj5LF2Yx+RrM0NboBaZ1J5ozufiMuLpybGRraSLSEtTJp+KPkd2PssS2pVlrOw9ltuI+B3Y+ywjFHQcgPZTYrsml5Z5hOUKsOI6rzAu/NDsmHG/VLNP4vD5oIshYoHNe6N03SExUt806CM42Ci4oWHqp1VllCqjy+pRToyadtE4yiE4Rb0SmCyCafTCiON1LxL1DaJKlfEnDOMOA42lMVGQVPY2Ao5oFxmwULC9ncV5jBA9U9hKQbxnsE5XotOsq2cZqBlO8Dqnnvh30U8YOkMpbnmPNJaRPSyaq7P45o7o2381atwHXr/wAv+ouXu4mHcDW00p8f/kXJc9LfSwD3aVXASZzt1HCBr81KZs54Mh7HEaZqYt2ARQUQnm0QsbrWgonEA6U3DuQvKtatBmmPRwRY0kH2rtplOWsGd3fyg9Tx9FaXUV/aGHmk5ptmMepKp22qMVnDWDE9hCu2C2RicQQ6o7w2TI8mvYKpbZZFeoOTiPqtxXs1seiPM8/CwT68EziK5MkuN+pUx3kotA1eST2GiHubbmlk1SqlrpAB6ESLiNExQwI43UoU0shQ0i1MUaTXZMomBOVpI7E6KK2mQA5x+O4HGOccl2ObqnNqQHtjTIzL2IH3yhky08FIwNctqscODm+4UWLo1urso4iu1sWb53dm/wDMKqavUqTTnm2fmFiO1KUEdlsONxQawt0hpETOgWS4056THdBPeFR1dgcRZoT2JbDpCF4WpBCNOGYBIeYd90nFapLLFPYtkwVDRqZCi1hb1+5PAwk1vhB6qRtgsvSYSQfKkPM6KaRqxJKk4XBu1IUmnhQwZjd3JOsxRjggwy6gU2GqQ2m+qYa1zujGuce8NBKQKalUjYVakyq01WZ2T5mzlJHEA8E/vBjaT6jjRp+EyfKyS4gfvFB5uvcS8ko13tTKyJDCpeB2u+iSaZAJBaSWtdY2NnBD6DpRPZGEw7zU/wBRWdSytlmVgdmd+qZ0RkYsG49afG/l/jXJncjWtH/t/wBReqV9au1g5IftLblKjYy536o+88EAxe3K9d2WiCGm0D4j3PBTNl7tfarwT+qDb1PFLnsOrYrEYt+VvlZ009TxR3Zew2U7uOd/XQdgiVOmGiGgADgE5CmtESsc2k6arz+0fdbDUbDSe6xnFnzuPU+61DT+NHlpjk371BKI170mO5S09OIUCr0UxohpuvHhdSbdKco0JeZcU/jaeeix41pnw3fUtP3JmPMQpuzaBDzm/RvEOHMHj3GqmA5t1rW4e7Jpsc+qIdUYIE6M1v10VQ3ewLaOKZnAcA4QSJBzGxhaJvXtoUwGMd+cd5TGoB1jkUaMgLthlNr3U2Evyg5uhjRZnhDmpFvKD9Fcn4sgOaNXTx6XzHiVRdkvh+U2kRdLVqHoUXwdWWodi6cOPdOYOrCDRElOl8tjko7SvWmxSCSEioYb6rySUh7YF1Iw/EcESwtDn/gUPB4YTm5cFYtmbFrVW1DTbORpfUcSAGtA5nsohNepr0TeG49VMxeLNSnTZlaBTES1oBdJmXn7RS8Bhs0ACSTCIStkbXrYcv8ACdk8RuRxGuU6hNCmntpYF1F+V7crtYPVeBOtNB1Rl1O2ns+mynTeKzKjngl1NrXA040zONjPIKDijcpo1EWDej+HpWTFVhmyN4jaDDh6dNtKmwsnNUE53z+sSY+SEtEoh0u/5ODh8tbxfFzyz4MuWPNGvHX6LlD3KZet2p/1FyPlW1e8FVZRGVjG9SHXPfMiFDGZtWub3AI+YQyhVa64cXifhBY/6uuvKmIGhywNAWvZHq1TOhVuMpz8Y9be6lU6jToQexBVdnN8Ob+Go130evXNj4h/3UR/uppOhzHGKbujXexWK1T5lpW1IZReXODSW+UNfUv/AAuWZVDdMF8ENnHM19PiRLR1HD6IW917p2nVLSCLEaJ7FNZVdLHBrjcsda/EtdoliIzSlNcvKtFzDlcC08v+VwUbXrcM0mYunqcC3yXtI80ttIuIDdTokJGKqEGm7jlF+oKnOrF7w4/Eb5uM80M2jUaC1oM5BBPMzJjop+GYC2eMW6FSeVWxmkXMyVT8TSghw1EeoVrexxkEqr0KvB3JAI2oy887qBSN0TxV2AjshfFDcE6T1JAsUOw71ODrJBMJiuU8FHcJcpDO7+z/ABHMaSGgmXOPBvE/JGdubf8AJ4OGHhUILXRZ1W93VD1tbom9lUgMM8kalo9BBPzUTHYYEmGxbQSQLcypr5CKYJ4XOnqtm/JvuY1lJlesJqOu1p0aDoY5rMdj4QtrU3O0D2kg9CF9EYXENFIOJgBs+kSn8cs73pk35Y8B4dalVAs9uUn9pun0VCYVdvyibwNxhaym7LTYZJIu46egVWwmEGZvmm44dU5OuMvylt3GxbwH5BlcAbngU0dxK0+Z9Np9Vs+DtSYP2B7LJt9NrvpVsreJPFc85fxrjyxy3uG//JZAg12D0KdbuwxrC0VGF5Ih7iWho4iNCqy7bVUz5o+qZG0apc3zkyRZc7Mv66/WE8i2bqMyPrtJBI8PT+YuUzdTZRc+s+R5vD58M/8AdcukvTjl70PVN023yVHDuB7hRH7BxTfgqT2eR9Crd4gC7OhfKjvw+Mb8VMuH7rHfUXSqW1qtI3px6PH00V1lKhK+VD2ltdtWm5ji+TpdpFr8bhVCqwg3C2HEbOpO+JjT/CPuQzG7r0HtIDS0xYhx17Ji1WXPChz5kc2lT8B7qZ1Gh5jmq9iKvmlLNgtRxflDHjO0aA6jq13DsnXUaJ+F72nk5oIHq1DQ5OirChYJUqVITmqF3IMaZ+bl47FgNPhtDepu4judPRJpYcOAcCSPRP0WNabsLusx7J2C8DsprxLib8NPqiNDCsDYgxwOYT9UxRxkCPO3loRHqiWBd4rmsYWuPI0+A1uFm2tahzB4Nol1oaCYfYEweI5LJBVJaNdB7LdqlI06ZAZUaMp+HKW6HgVg9NpDRygXHZAvQhgzNMjkfdQ67bqRs19yOYXmMbdKxpljoKJtNkIJRGi/yqhrwkyjey93XVAXuexhEENcSCQeUBAnOV02RUZWYCHQ8CCClY62Th6zadFzXHiYH0lCjtR18ohHMXstpY4kw4aDg6/Pgq1kcw+swp0sSMNiajnS48eSuGN3iqvoMoh5ADYceLo4doVLpY0ttCm4fGrWN05WbQ8YYcE9hD52D9po+oXZQ8umLaXT+w8G59VkQAHAydDBCzfWrem24ceRo/ZHssW/KEycSIHNbSww0XFhz6LNN5PLWLwAT1unJnhnsUqnh3+GWimcxMzB0HIKDWwz2ubIi6sWNxdXVvxDSAotbB1Kj2zpMuJWbcdO9xtkWbdHFuBqgOMRTtNvtyvVI3Wwfmqxyp/jXKjnn6vBXjV6uWSSxOhcuSSXpL9D2XLlBmf5Qv0zP3PvVKq6rlyXPL1PpaJTtFy5Johs79D/AJzUzh6BcuQxEml+jKK7lf8AqD+4fdeLlUr1iP0bv3Xf7SvnHC/oh+6PYLlyIsi8D8XzTmMXLkiIBUuhouXJjdLKKbu/ph2K9XKC8n4SgG0NCuXJdvwNp/Ek4j4ly5TMIdx7I7u3rT/eHuvVyBWq/Z9FQNu/pCuXKz8PB6EhKpLly89ez8WTcX/r92fjXq5cu+Pjw5/6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TEhUUExQWFBQVFxgXFBQXFBQXFxcWFBcXFhQUFhQYHCggGBolHBUUITEhJSkrLi4uFx8zODMsNygtLiwBCgoKDg0OGhAQFywcHRwsLCwsLCwsLCwsLCwsLCwsLCwsLCwsLCwsLCwsLCwsLCwsLCwsLCwsLDc3LCwsLDcrLP/AABEIAMEBBQMBIgACEQEDEQH/xAAcAAABBQEBAQAAAAAAAAAAAAAFAgMEBgcAAQj/xABDEAABAwIDBgQDAwsDAgcAAAABAAIRAyEEEjEFBkFRYXETIoGxMpGhQsHCByMzUmJygoPD0fAUsuFDkhUWNGNzovH/xAAZAQEBAQEBAQAAAAAAAAAAAAABAAIDBAX/xAAeEQEBAAIDAQEBAQAAAAAAAAAAAQIRAyExEkFRMv/aAAwDAQACEQMRAD8ABu3jAJinxPFJdvQ7gxoVpfuthQfgPq5390h+xaDQYphHR2H7v412Iz5gBHJUzeUE4qoOAIH0Vv2Jh4o4jLrkdHeCqrsjD587njNHAG4IN5VGp30j4fClePwfLXkj2Fog2a0jobp7CFzXQGC/GUt/KrOpuYbgwnsHtF9GqXt0P/6rnjsE11NxIAsdFnee5HI+ymMpps+7G3P9VTc7LlLTlImeAM/VFnFUz8m9Etwzqv61R0j9kQJV0WW8b0blcSucEkrSr0lNOKcSXBCMVfhd2PsVj9Jth2C2Ctoex9isipiAOyRXJLWzc6cEjFuIEc0mmZt6KjNqHinXhNtbKkV6PL/lR3tiyqCSF6EkBehyAUklegFeBTVlhVOoW3BRPB7VcLFCiFzTx5KEqzsx7TrZOtrNPEfNBaJzCUiozzAhLX1R+ElCcNUIBunRjnAXAKDM1j2Nt2vhSTRqFmb4hYgxpIKVtjeLE4kRWquc39WYb6tGqrdPardSCPqnv9cwiQZWdHcWzc3Wr/B+Ncom5WNk1oHCn/UXLWhauVV11GqmxTtQ3TDyiuUD91heoq3j8McJiniIp1zLTwkmYnuUc2LULW1yLENkH1T2Af47staHgXAcAb8wiet4y+gVDFw51pPRLfUgh1wSdIKTUg1HZfK4Ej0UwNAEudJ7p8d97m0kvzMM8lnlDCvqVCym0vcSYA1tMq+iXAxpCqGAxLqGID2i7XG3MHUfVUrnn21XdbZ5oYWnTcIcBLh1cZIU+haW8vY6Idh95cM6Aaga6LtdIIPIynztCkXAtqMJ0ID2kxziVKWJjkgpwpBWlXiQ8pRSI5qRupoex9ll3gBvBao1smOdvnZVbfHdKphA1znS0mMwuJ+5LlnyfOUmvf1QNoNMz8lBo1SCiW2jcCeAn3QpgR+qp7as6fNM1aY156f3SC+E9TpkyYsAm1IopJbaKnUMMXeie8BZrtx8aGKVlDqtgqwUsGoOOwYWZXXPj6CiuaUo8knitPJYm4R1k47qouHfHG6fc48UtJWGcBwk8gJKYfMmbdFO2M4Z4iZCi4sedw6lSDY1T2Ebqm3alPYI3PZQXDcZt63an/UXJ3ccXrdqf9RcordU1Kacl1NSm6rYA1k3GkEf3WWYgbEp5S8PFniw1m6Kuo+EA/wS1pBLXW8wFjF7eqjYR1NgqPe5wc0WAALY4ydQVXdobbqVDAJDODRy6qnrUCtqUnEue0SS4xe4BUrZjPKzNrF55pbKoEGD1/4RCkGOu06cOKco3jYmUTaFFxFFgJdlEi8x96RiMeykJe6OQ4nsFWtu7xCo3JTBaCfMTxHJZkOVkRcRRDnOe6qxuYzAlx6CyG06nz5hRV610LbhvtcN2N630HhtRzn0tCCZjqFp1CqKjQ9plrgCD0Kwmm5aZ+TfaeamaJN2Elv7pj7yhqVbYXhCdcmylshroM8r/K6qe++9j8UWizWNuGmQJ7akq11ND2Pssb2mZII0hTFMYs5jJ1P+AJOFwZeYFyvKp8s9ER3Pe3/VAHR1v7Kt1FPT9HdOu4BzGzP+cU7i9j16Iax7GgEzZ02FzK0wVsjDAJjgAqNt7atdwLnMgaNAYSY5E6BcsM/p6bx4yb0EU3kZgALn7oSm0CDJUdtVxcItPO30V7o7DD6AeR5onunK6deORTK2JIbA1KGVtnuN3vjpKfxIy1iHGBom8XgxYhxd1smMZy7DX0W8DKY0KleEJ0Uav8S048mOpt5KlYhpyyosorXZNL0CXKPMPUNIB4N44dU9Rdm80XNymsDjWAszTAifLKJVqrHuLqZzN5xH0SVfrM8x7peDHnRKnsp9R5ytJ7BJr7OdSeMzSDNwQQgLVuQ29b+X+Ncndym3q/y/xrkbb0t2IotbSYdX1HOJv8LGmBbqZ+SHvcD3H+aJBD/ElvbVSKey6z5sABqS4BFrExoNtTMabm06Ti5xgubndmHLLoIQzZewsRUqNaabmNcQC9wENB+0RMwrHtLCPa2mxry8moZFMniNOEqdgaZp4hgNItztgOkHzAX+Fxn1XTDDeOzeopW0MM6kXB2jXFucfCS3ly4a805sSu4CplMAtGbyscD5hA82ncXVj2lgSMQ8soPdm1JIDCDqCHWKgUdmwS00WsBOniT2kBXUok3FQ3xw58TOLg8tB0AkwqyVqe08LQnJVbMR5Rmv1lUrenZTKTmupTkdNjwI4LN9NxutgIXi4r0qYcDdWncPG5MWwTAdLTPGRp8wFVwER2Hhy+vTa0hri4QToIupSabgXJouKUBZIIU6E1HWPY+yyIlrwW9JHp/wtbrfCex9isap1LwBoAkV3gANN9Uxs2sWPDxq1wPyKbdW1CbDvqis+N2wzczQ4cfYobt/AnLxjlwUXcPbHiYcTqw5T6CyI7fxZ8Nx4ALyY9XT6HFluKts3YgdUGbmLLQ6bBAaBAiAOiou69N9RxffK0369FbaW0qTT8QJ/VlastdcozHe7CZa7u6D4WvwKOb2YwF7iTxVaqPm4XWRz5bN9CeMc2LIHjD5lJ8UlRajDJK1I83NluaIaFYW0PzcHkhGEwhc4dwrRUpeU9lqOEBqGCaWNOWT3N7widDBZLQBN4E/emsOz8009T/uKJeG4HzTpaRCSI7B3vODJYKVJ03zOb5u0qHvXvQcYWksY2CPhAB9TxQLbTYf6IcHXHogSdr9uWL1f4Pxrl7uZrV/g/GuWHWwcobSBsGi1rWt1T78Ta7ZHW/ugexMQzPlfxMf2Vt8NpAEGBMX56+yZNjLOYomzKhc7LlAblBuz7XG8Qi9EEGxjsAPZDnUAOLv+4lKbXy/aj1WvmuVylQd59n4urUHhE5Mt5fF56oBQ2LiKTnE1WzBtnJnporedqcJnsgmMk3yOHGeX1Vdt4dkw8kFzQfK2Zixi6g7f2OMUwNJyFplp4dQU9jMS1jQ5ziPLxIAsSouz9qsq3a8Hpx+S5t+9KJtfdvEUZLmZmD7bfMPWLhB1stPErP99mMGIhoAloJjSVqXbnlhrxWVP2OzNWpjm9umuoUV1McFN2E9za9IgSQ8RaeK0xpuEJt6WuIU6o7xY9j7LIKxDH+awLBFuS2OqLHsfZZlisC11WHCYpz9Qliq1i6QEEaFRi3kjVfCtIMdAoNLCkvLR1QrBz8n2P8ADrOY4w14/wDsND7q97UwxewieI+SzvA4KJ/WF+qvGydpeIwAkZm2I+9ceXCzt34c9dCuzMO2g3JPGfmh22sO1wJDRPAwAfmnsTScTLXQY4iRPZU/btbFB3x5hxGWAPlwWsLuPTLl7raDtTBANJfGbugpICmVqVWpcwPnaOqgspgHmt2OOe/daekwEvCCQe6YrPkxyT+EfA9VON7qx7Kw4yAxfmp1SnY9kxsZwNMRzKIubY9imVgDw36E30e7lzVs26JbRsAQ0guEQ7Qhw6QdecqgVNkuf4jw4ANdBF1bG7mV8JTpV6lVtRlZoDQC+Wy3MB5raTokdge8IhzZ5H7kKAv0CN7zU7MPUoMWTB05opXfcuoPzt+FP8a8Xu4xtV7U/wAa8WWwx1WDI5o7s7eOG5arnAD7Yv8AMKsPmT3SgEzpi9ruH+IJa7MDcEO1CjeFUmGg+qo/i16UikXZOAFy3t0UfD4zG1XZWVKpnXzOAHc8Fr6rOo0XaVUUG5qlVrB3En0VO2rvs4y2kLaZj9wVSxFZ7j5nFxv8RJ90wHBFu1Lrwa2li3VcPSc8lxz1BJ5WKF0KzmGWkg8wYU5wnCCPsVDPQOAgoahLPgd7S0RUGb9oa+oQTaeKNWoXnioSUCrS+rTjTKLbrPy4ui46ZwOl0IZ2VgwLGjDMqD4mYls9GkKE7a/lXjglNMgHmvHBLt+IuK0KpmMpBlYvdZnh5Z6kiAPkVdsQ2xPIH2WWbTxz6jC555QOA9FM2J9XE03AU6dPKJkvOpPModicGWPa/wCyTc8u6ew7wQD0RChVBBa4TwcPvC6YyVi0rbOBNNzXs0I4JqlYiowwRx+4ouyiDTyk52fZJ+IdEDqh9F3NpN+RH91q469EqyYLaYqNyu8r/oexULbdM8BKiii2o3NSdBGo4gqLi8dWaIN448fmvPeHV3j49PHz69BMXRqm0EDuh9anksdeSIYzaj9Iug1RznGXap7GXJL4bKcp1UmySVMRY9h7UY0ZX2vY8PXkrUwAiRcHjwWaBTMLtarTsx5A5aj5FUWXSzYJtsQP2vuWn7fGbZWEdy8P/Y4LG9mbXjPnE59SOfOFolPeTD1NnUqLqg8ZhGVgDoABNySImCmVnV9VPedv5tp5O9wq8H2Vo3kZ+Zn9oKqPKSuu4JtV7U/xrkz+T91qv8H9RerOkEOFz3XoYry7DTwHyCZfhJ+y35BZ+0r2xARVHYqwtbr1n2SqWzm6gAHmApAwhF5+iJl2mM4gQ53Qn3TTWKTtARUf+873XuFcADIkcex5dV0YqXsV8+JRP/UaY/ebLh7IZxRDCYZzXtqMlzGuBJAu0SLOHBM7WpZazwOduxv96khpTCuaVxKhDxCeoVy1rm8HRP8ACQR7JgHRdHFCbrsypmo03c2t9gpKDbmV82DpHkC0+hIRguS7Tw3iB5Xdj7LIdoP/ADPyWv4g+U9j7LGtrmKbRzhIvh7Z9SWDspDKhidHNQ7ZDozDldTom49QmMCWztpea1jxB0PZGHMZWbGh5Kj13kOCnM2vkFz8tV0xz/rFx/iViqD6D5Yf86hL/wDHGvs4ZXceXooTtotcMxJE8wVGxGNpi93fwx7rNsjRWNxDCCgtSrJsE5isTm4Bo5JiVzt2e3JJXsL0PIQY8hcCn8LTzuvoLnsEnaFdr6jnNYGNJsxugGkBIte0dE8XprDg3XtX4UadZl0mDaT8hpky0xrwjkkscSIUCkeJUujVieimclw3A/638HvUXL3cMya38v8AGuSyuvcD0XhI5JVXGNkxJE6/2bq5MuxDTz+kDqTMDtquHzSW2oJTjiOaao0892gxzIIntKk/6WBKJOyxjb+Hy1TbUk/UhD8K7KbiRoeUK5b07MNRhqCxpk25glVx+DNM5XRNpjqJj6r0MZTs0Gupv8ji02I6jUHqEW2u4OyPcxjszbm7TItqFHpUGVAGusRZp5zwPLupW0dnBrGMIcSBMAH6pUgNi6NMCWyD+qTPyKhlTsbhQ0ST5jw5DqVBcgUsGw6LwuSqbhBkdjMQUplGUCtY3Brh2EBsIc4HlZH6OIa74XNdFjBBj5LF2Yx+RrM0NboBaZ1J5ozufiMuLpybGRraSLSEtTJp+KPkd2PssS2pVlrOw9ltuI+B3Y+ywjFHQcgPZTYrsml5Z5hOUKsOI6rzAu/NDsmHG/VLNP4vD5oIshYoHNe6N03SExUt806CM42Ci4oWHqp1VllCqjy+pRToyadtE4yiE4Rb0SmCyCafTCiON1LxL1DaJKlfEnDOMOA42lMVGQVPY2Ao5oFxmwULC9ncV5jBA9U9hKQbxnsE5XotOsq2cZqBlO8Dqnnvh30U8YOkMpbnmPNJaRPSyaq7P45o7o2381atwHXr/wAv+ouXu4mHcDW00p8f/kXJc9LfSwD3aVXASZzt1HCBr81KZs54Mh7HEaZqYt2ARQUQnm0QsbrWgonEA6U3DuQvKtatBmmPRwRY0kH2rtplOWsGd3fyg9Tx9FaXUV/aGHmk5ptmMepKp22qMVnDWDE9hCu2C2RicQQ6o7w2TI8mvYKpbZZFeoOTiPqtxXs1seiPM8/CwT68EziK5MkuN+pUx3kotA1eST2GiHubbmlk1SqlrpAB6ESLiNExQwI43UoU0shQ0i1MUaTXZMomBOVpI7E6KK2mQA5x+O4HGOccl2ObqnNqQHtjTIzL2IH3yhky08FIwNctqscODm+4UWLo1urso4iu1sWb53dm/wDMKqavUqTTnm2fmFiO1KUEdlsONxQawt0hpETOgWS4056THdBPeFR1dgcRZoT2JbDpCF4WpBCNOGYBIeYd90nFapLLFPYtkwVDRqZCi1hb1+5PAwk1vhB6qRtgsvSYSQfKkPM6KaRqxJKk4XBu1IUmnhQwZjd3JOsxRjggwy6gU2GqQ2m+qYa1zujGuce8NBKQKalUjYVakyq01WZ2T5mzlJHEA8E/vBjaT6jjRp+EyfKyS4gfvFB5uvcS8ko13tTKyJDCpeB2u+iSaZAJBaSWtdY2NnBD6DpRPZGEw7zU/wBRWdSytlmVgdmd+qZ0RkYsG49afG/l/jXJncjWtH/t/wBReqV9au1g5IftLblKjYy536o+88EAxe3K9d2WiCGm0D4j3PBTNl7tfarwT+qDb1PFLnsOrYrEYt+VvlZ009TxR3Zew2U7uOd/XQdgiVOmGiGgADgE5CmtESsc2k6arz+0fdbDUbDSe6xnFnzuPU+61DT+NHlpjk371BKI170mO5S09OIUCr0UxohpuvHhdSbdKco0JeZcU/jaeeix41pnw3fUtP3JmPMQpuzaBDzm/RvEOHMHj3GqmA5t1rW4e7Jpsc+qIdUYIE6M1v10VQ3ewLaOKZnAcA4QSJBzGxhaJvXtoUwGMd+cd5TGoB1jkUaMgLthlNr3U2Evyg5uhjRZnhDmpFvKD9Fcn4sgOaNXTx6XzHiVRdkvh+U2kRdLVqHoUXwdWWodi6cOPdOYOrCDRElOl8tjko7SvWmxSCSEioYb6rySUh7YF1Iw/EcESwtDn/gUPB4YTm5cFYtmbFrVW1DTbORpfUcSAGtA5nsohNepr0TeG49VMxeLNSnTZlaBTES1oBdJmXn7RS8Bhs0ACSTCIStkbXrYcv8ACdk8RuRxGuU6hNCmntpYF1F+V7crtYPVeBOtNB1Rl1O2ns+mynTeKzKjngl1NrXA040zONjPIKDijcpo1EWDej+HpWTFVhmyN4jaDDh6dNtKmwsnNUE53z+sSY+SEtEoh0u/5ODh8tbxfFzyz4MuWPNGvHX6LlD3KZet2p/1FyPlW1e8FVZRGVjG9SHXPfMiFDGZtWub3AI+YQyhVa64cXifhBY/6uuvKmIGhywNAWvZHq1TOhVuMpz8Y9be6lU6jToQexBVdnN8Ob+Go130evXNj4h/3UR/uppOhzHGKbujXexWK1T5lpW1IZReXODSW+UNfUv/AAuWZVDdMF8ENnHM19PiRLR1HD6IW917p2nVLSCLEaJ7FNZVdLHBrjcsda/EtdoliIzSlNcvKtFzDlcC08v+VwUbXrcM0mYunqcC3yXtI80ttIuIDdTokJGKqEGm7jlF+oKnOrF7w4/Eb5uM80M2jUaC1oM5BBPMzJjop+GYC2eMW6FSeVWxmkXMyVT8TSghw1EeoVrexxkEqr0KvB3JAI2oy887qBSN0TxV2AjshfFDcE6T1JAsUOw71ODrJBMJiuU8FHcJcpDO7+z/ABHMaSGgmXOPBvE/JGdubf8AJ4OGHhUILXRZ1W93VD1tbom9lUgMM8kalo9BBPzUTHYYEmGxbQSQLcypr5CKYJ4XOnqtm/JvuY1lJlesJqOu1p0aDoY5rMdj4QtrU3O0D2kg9CF9EYXENFIOJgBs+kSn8cs73pk35Y8B4dalVAs9uUn9pun0VCYVdvyibwNxhaym7LTYZJIu46egVWwmEGZvmm44dU5OuMvylt3GxbwH5BlcAbngU0dxK0+Z9Np9Vs+DtSYP2B7LJt9NrvpVsreJPFc85fxrjyxy3uG//JZAg12D0KdbuwxrC0VGF5Ih7iWho4iNCqy7bVUz5o+qZG0apc3zkyRZc7Mv66/WE8i2bqMyPrtJBI8PT+YuUzdTZRc+s+R5vD58M/8AdcukvTjl70PVN023yVHDuB7hRH7BxTfgqT2eR9Crd4gC7OhfKjvw+Mb8VMuH7rHfUXSqW1qtI3px6PH00V1lKhK+VD2ltdtWm5ji+TpdpFr8bhVCqwg3C2HEbOpO+JjT/CPuQzG7r0HtIDS0xYhx17Ji1WXPChz5kc2lT8B7qZ1Gh5jmq9iKvmlLNgtRxflDHjO0aA6jq13DsnXUaJ+F72nk5oIHq1DQ5OirChYJUqVITmqF3IMaZ+bl47FgNPhtDepu4judPRJpYcOAcCSPRP0WNabsLusx7J2C8DsprxLib8NPqiNDCsDYgxwOYT9UxRxkCPO3loRHqiWBd4rmsYWuPI0+A1uFm2tahzB4Nol1oaCYfYEweI5LJBVJaNdB7LdqlI06ZAZUaMp+HKW6HgVg9NpDRygXHZAvQhgzNMjkfdQ67bqRs19yOYXmMbdKxpljoKJtNkIJRGi/yqhrwkyjey93XVAXuexhEENcSCQeUBAnOV02RUZWYCHQ8CCClY62Th6zadFzXHiYH0lCjtR18ohHMXstpY4kw4aDg6/Pgq1kcw+swp0sSMNiajnS48eSuGN3iqvoMoh5ADYceLo4doVLpY0ttCm4fGrWN05WbQ8YYcE9hD52D9po+oXZQ8umLaXT+w8G59VkQAHAydDBCzfWrem24ceRo/ZHssW/KEycSIHNbSww0XFhz6LNN5PLWLwAT1unJnhnsUqnh3+GWimcxMzB0HIKDWwz2ubIi6sWNxdXVvxDSAotbB1Kj2zpMuJWbcdO9xtkWbdHFuBqgOMRTtNvtyvVI3Wwfmqxyp/jXKjnn6vBXjV6uWSSxOhcuSSXpL9D2XLlBmf5Qv0zP3PvVKq6rlyXPL1PpaJTtFy5Johs79D/AJzUzh6BcuQxEml+jKK7lf8AqD+4fdeLlUr1iP0bv3Xf7SvnHC/oh+6PYLlyIsi8D8XzTmMXLkiIBUuhouXJjdLKKbu/ph2K9XKC8n4SgG0NCuXJdvwNp/Ek4j4ly5TMIdx7I7u3rT/eHuvVyBWq/Z9FQNu/pCuXKz8PB6EhKpLly89ez8WTcX/r92fjXq5cu+Pjw5/6r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http://www.junji.org/saveyourself/ta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" y="2204864"/>
            <a:ext cx="43338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junji.org/saveyourself/illus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"/>
          <a:stretch/>
        </p:blipFill>
        <p:spPr bwMode="auto">
          <a:xfrm>
            <a:off x="4419952" y="2846054"/>
            <a:ext cx="4724048" cy="216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575" y="548680"/>
            <a:ext cx="8808913" cy="1156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Vestibular Recoupling to a floating avatar</a:t>
            </a:r>
          </a:p>
          <a:p>
            <a:r>
              <a:rPr lang="en-GB" sz="3200" dirty="0" smtClean="0"/>
              <a:t>J Watanabe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023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upload.wikimedia.org/wikipedia/commons/0/0a/VestibularSyste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84" y="0"/>
            <a:ext cx="3896439" cy="29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33" y="47624"/>
            <a:ext cx="3121035" cy="252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cdn4.student-pilots.com/wp-content/uploads/2013/01/vestibula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3183" r="6759" b="3284"/>
          <a:stretch/>
        </p:blipFill>
        <p:spPr bwMode="auto">
          <a:xfrm>
            <a:off x="971600" y="2745124"/>
            <a:ext cx="8480930" cy="41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75856" y="429829"/>
            <a:ext cx="3672408" cy="1156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The Vestibular System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856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Galvanic Vestibular Stimulation</a:t>
            </a:r>
            <a:endParaRPr lang="en-GB" dirty="0"/>
          </a:p>
        </p:txBody>
      </p:sp>
      <p:pic>
        <p:nvPicPr>
          <p:cNvPr id="3074" name="Picture 2" descr="http://www.eccentricgenius.com/wp/wp-content/images/Schema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61048"/>
            <a:ext cx="4660138" cy="2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160" y="3426846"/>
            <a:ext cx="2952328" cy="312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48478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“…sensations </a:t>
            </a:r>
            <a:r>
              <a:rPr lang="en-GB" sz="2400" dirty="0"/>
              <a:t>of rocking or pitching, head and/or body tilt, and have ocular torsion – all characteristics of </a:t>
            </a:r>
            <a:r>
              <a:rPr lang="en-GB" sz="2400" dirty="0" err="1"/>
              <a:t>otolith</a:t>
            </a:r>
            <a:r>
              <a:rPr lang="en-GB" sz="2400" dirty="0"/>
              <a:t> system </a:t>
            </a:r>
            <a:r>
              <a:rPr lang="en-GB" sz="2400" dirty="0" smtClean="0"/>
              <a:t>activation”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- </a:t>
            </a:r>
            <a:r>
              <a:rPr lang="en-GB" sz="2000" dirty="0" smtClean="0"/>
              <a:t>http://www.frontiersin.org/Journal/10.3389/fneur.2011.00090/full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132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en-GB" dirty="0" smtClean="0"/>
              <a:t>OCULO-VESTIBULAR RECOUPLING — CEVETTE ET AL.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480"/>
          </a:xfrm>
        </p:spPr>
        <p:txBody>
          <a:bodyPr>
            <a:normAutofit/>
          </a:bodyPr>
          <a:lstStyle/>
          <a:p>
            <a:r>
              <a:rPr lang="en-GB" dirty="0" smtClean="0"/>
              <a:t>Can GVS be used to induce sensations of motion that correspond with visual stimuli in simulators?</a:t>
            </a:r>
          </a:p>
          <a:p>
            <a:r>
              <a:rPr lang="en-GB" dirty="0" smtClean="0"/>
              <a:t>Derive function to calculate signals from desired motion sensation</a:t>
            </a:r>
          </a:p>
          <a:p>
            <a:r>
              <a:rPr lang="en-GB" dirty="0" smtClean="0"/>
              <a:t>Create a rig to apply them in a simulator</a:t>
            </a:r>
          </a:p>
          <a:p>
            <a:r>
              <a:rPr lang="en-GB" dirty="0" smtClean="0"/>
              <a:t>Use the above to mitigate simulator sickness in test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3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2736"/>
            <a:ext cx="4860034" cy="405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dirty="0" smtClean="0"/>
              <a:t>Creating the dose model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56" y="4419225"/>
            <a:ext cx="5459944" cy="2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5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Mapping Stimulation to Perceived Motion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21904"/>
            <a:ext cx="5364088" cy="255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2600"/>
            <a:ext cx="5004048" cy="29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5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Helicopter Training Simulator</a:t>
            </a:r>
          </a:p>
          <a:p>
            <a:r>
              <a:rPr lang="en-GB" dirty="0" smtClean="0"/>
              <a:t>21 Subjects with no history of motion sickness</a:t>
            </a:r>
          </a:p>
          <a:p>
            <a:r>
              <a:rPr lang="en-GB" dirty="0" smtClean="0"/>
              <a:t>Subjects experienced flight </a:t>
            </a:r>
            <a:r>
              <a:rPr lang="en-GB" dirty="0" err="1" smtClean="0"/>
              <a:t>sim</a:t>
            </a:r>
            <a:r>
              <a:rPr lang="en-GB" dirty="0" smtClean="0"/>
              <a:t> in normal operation</a:t>
            </a:r>
          </a:p>
          <a:p>
            <a:r>
              <a:rPr lang="en-GB" dirty="0" smtClean="0"/>
              <a:t>After a time, uncontrollable oscillations were added</a:t>
            </a:r>
          </a:p>
          <a:p>
            <a:r>
              <a:rPr lang="en-GB" dirty="0" smtClean="0"/>
              <a:t>Control group received GVS with noise</a:t>
            </a:r>
          </a:p>
          <a:p>
            <a:r>
              <a:rPr lang="en-GB" dirty="0" smtClean="0"/>
              <a:t>Test group received GVS based on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1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285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1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1322</Words>
  <Application>Microsoft Office PowerPoint</Application>
  <PresentationFormat>On-screen Show (4:3)</PresentationFormat>
  <Paragraphs>172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Oculo-Vestibular Recoupling Using Galvanic Vestibular Stimulation to Mitigate Simulator Sickness</vt:lpstr>
      <vt:lpstr>PowerPoint Presentation</vt:lpstr>
      <vt:lpstr>PowerPoint Presentation</vt:lpstr>
      <vt:lpstr>Galvanic Vestibular Stimulation</vt:lpstr>
      <vt:lpstr>OCULO-VESTIBULAR RECOUPLING — CEVETTE ET AL.</vt:lpstr>
      <vt:lpstr>Creating the dose model</vt:lpstr>
      <vt:lpstr>Mapping Stimulation to Perceived Motion</vt:lpstr>
      <vt:lpstr>The Experiment</vt:lpstr>
      <vt:lpstr>Results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Oculo-Vestibular Recoupling Using Galvanic Vestibular Stimulation to Mitigate Simulator Sickness</dc:title>
  <dc:creator>Sebastian</dc:creator>
  <cp:lastModifiedBy>Sebastian</cp:lastModifiedBy>
  <cp:revision>24</cp:revision>
  <dcterms:created xsi:type="dcterms:W3CDTF">2014-02-18T13:54:06Z</dcterms:created>
  <dcterms:modified xsi:type="dcterms:W3CDTF">2014-02-20T14:01:45Z</dcterms:modified>
</cp:coreProperties>
</file>